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Catamaran"/>
      <p:regular r:id="rId54"/>
      <p:bold r:id="rId55"/>
    </p:embeddedFont>
    <p:embeddedFont>
      <p:font typeface="Livvic Light"/>
      <p:regular r:id="rId56"/>
      <p:bold r:id="rId57"/>
      <p:italic r:id="rId58"/>
      <p:boldItalic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Fira Sans Extra Condensed Medium"/>
      <p:regular r:id="rId64"/>
      <p:bold r:id="rId65"/>
      <p:italic r:id="rId66"/>
      <p:boldItalic r:id="rId67"/>
    </p:embeddedFont>
    <p:embeddedFont>
      <p:font typeface="Livvic"/>
      <p:regular r:id="rId68"/>
      <p:bold r:id="rId69"/>
      <p:italic r:id="rId70"/>
      <p:boldItalic r:id="rId71"/>
    </p:embeddedFont>
    <p:embeddedFont>
      <p:font typeface="Josefin Sans"/>
      <p:regular r:id="rId72"/>
      <p:bold r:id="rId73"/>
      <p:italic r:id="rId74"/>
      <p:boldItalic r:id="rId75"/>
    </p:embeddedFont>
    <p:embeddedFont>
      <p:font typeface="Catamaran Light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BB3F4A-38F1-4EF6-9472-E7753FB9DC2B}">
  <a:tblStyle styleId="{CABB3F4A-38F1-4EF6-9472-E7753FB9DC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JosefinSans-bold.fntdata"/><Relationship Id="rId72" Type="http://schemas.openxmlformats.org/officeDocument/2006/relationships/font" Target="fonts/JosefinSans-regular.fntdata"/><Relationship Id="rId31" Type="http://schemas.openxmlformats.org/officeDocument/2006/relationships/slide" Target="slides/slide26.xml"/><Relationship Id="rId75" Type="http://schemas.openxmlformats.org/officeDocument/2006/relationships/font" Target="fonts/JosefinSans-boldItalic.fntdata"/><Relationship Id="rId30" Type="http://schemas.openxmlformats.org/officeDocument/2006/relationships/slide" Target="slides/slide25.xml"/><Relationship Id="rId74" Type="http://schemas.openxmlformats.org/officeDocument/2006/relationships/font" Target="fonts/JosefinSans-italic.fntdata"/><Relationship Id="rId33" Type="http://schemas.openxmlformats.org/officeDocument/2006/relationships/slide" Target="slides/slide28.xml"/><Relationship Id="rId77" Type="http://schemas.openxmlformats.org/officeDocument/2006/relationships/font" Target="fonts/CatamaranLight-bold.fntdata"/><Relationship Id="rId32" Type="http://schemas.openxmlformats.org/officeDocument/2006/relationships/slide" Target="slides/slide27.xml"/><Relationship Id="rId76" Type="http://schemas.openxmlformats.org/officeDocument/2006/relationships/font" Target="fonts/CatamaranLight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ivvic-boldItalic.fntdata"/><Relationship Id="rId70" Type="http://schemas.openxmlformats.org/officeDocument/2006/relationships/font" Target="fonts/Livvic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FiraSansExtraCondensedMedium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FiraSansExtraCondensedMedium-italic.fntdata"/><Relationship Id="rId21" Type="http://schemas.openxmlformats.org/officeDocument/2006/relationships/slide" Target="slides/slide16.xml"/><Relationship Id="rId65" Type="http://schemas.openxmlformats.org/officeDocument/2006/relationships/font" Target="fonts/FiraSansExtraCondensedMedium-bold.fntdata"/><Relationship Id="rId24" Type="http://schemas.openxmlformats.org/officeDocument/2006/relationships/slide" Target="slides/slide19.xml"/><Relationship Id="rId68" Type="http://schemas.openxmlformats.org/officeDocument/2006/relationships/font" Target="fonts/Livvic-regular.fntdata"/><Relationship Id="rId23" Type="http://schemas.openxmlformats.org/officeDocument/2006/relationships/slide" Target="slides/slide18.xml"/><Relationship Id="rId67" Type="http://schemas.openxmlformats.org/officeDocument/2006/relationships/font" Target="fonts/FiraSansExtraCondensedMedium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ivvic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Catamaran-bold.fntdata"/><Relationship Id="rId10" Type="http://schemas.openxmlformats.org/officeDocument/2006/relationships/slide" Target="slides/slide5.xml"/><Relationship Id="rId54" Type="http://schemas.openxmlformats.org/officeDocument/2006/relationships/font" Target="fonts/Catamaran-regular.fntdata"/><Relationship Id="rId13" Type="http://schemas.openxmlformats.org/officeDocument/2006/relationships/slide" Target="slides/slide8.xml"/><Relationship Id="rId57" Type="http://schemas.openxmlformats.org/officeDocument/2006/relationships/font" Target="fonts/LivvicLight-bold.fntdata"/><Relationship Id="rId12" Type="http://schemas.openxmlformats.org/officeDocument/2006/relationships/slide" Target="slides/slide7.xml"/><Relationship Id="rId56" Type="http://schemas.openxmlformats.org/officeDocument/2006/relationships/font" Target="fonts/LivvicLight-regular.fntdata"/><Relationship Id="rId15" Type="http://schemas.openxmlformats.org/officeDocument/2006/relationships/slide" Target="slides/slide10.xml"/><Relationship Id="rId59" Type="http://schemas.openxmlformats.org/officeDocument/2006/relationships/font" Target="fonts/Livvic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Livvic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120a6b654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120a6b654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120a6b654_2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120a6b654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120a6b654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120a6b654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120a6b654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120a6b654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e13d9a7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e13d9a7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e13d9a7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3e13d9a7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120a6b654_2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120a6b654_2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bc914195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bc914195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bc914195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dbc914195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e13d9a7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e13d9a7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465e7bc0b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465e7bc0b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e13d9a7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e13d9a7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3e13d9a7e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3e13d9a7e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bc914195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dbc914195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dbc914195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dbc914195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e13d9a7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e13d9a7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dbc914195c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dbc914195c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dbc914195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dbc914195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dbc914195c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dbc914195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3e13d9a7e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3e13d9a7e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120a6b654_2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120a6b654_2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dbc914195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dbc914195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7120a6b654_2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7120a6b654_2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dbc914195c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dbc914195c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3e13d9a7e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3e13d9a7e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dbc914195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dbc914195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dbc914195c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dbc914195c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3e13d9a7e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3e13d9a7e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dc76df23d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dc76df23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dbc914195c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dbc914195c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dbc914195c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dbc914195c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6fe61bc2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6fe61bc2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dc76df23d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dc76df23d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dc76df23d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dc76df23d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3e13d9a7e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3e13d9a7e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7120a6b654_2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7120a6b654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dbc914195c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dbc914195c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3e13d9a7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3e13d9a7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5158d5a3ec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5158d5a3ec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7120a6b654_2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7120a6b654_2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c76df23d4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c76df23d4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120a6b654_2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120a6b654_2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120a6b654_2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120a6b654_2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158d5a3e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158d5a3e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" name="Google Shape;43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6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67.png"/><Relationship Id="rId7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gif"/><Relationship Id="rId4" Type="http://schemas.openxmlformats.org/officeDocument/2006/relationships/image" Target="../media/image60.png"/><Relationship Id="rId5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51.png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52.png"/><Relationship Id="rId1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6.png"/><Relationship Id="rId8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rescue.org/article/110-million-people-displaced-around-world-get-facts#:~:text=With%20over%20110%20million%20people,the%20country%20that%20resettle%20refugees" TargetMode="External"/><Relationship Id="rId10" Type="http://schemas.openxmlformats.org/officeDocument/2006/relationships/hyperlink" Target="https://housinginnovation.co/rapidshelter/rhu1-2/" TargetMode="External"/><Relationship Id="rId13" Type="http://schemas.openxmlformats.org/officeDocument/2006/relationships/hyperlink" Target="https://www.architectureanddesign.com.au/news/ikea-produces-10-000-flat-pack-shelters-for-un-ref" TargetMode="External"/><Relationship Id="rId12" Type="http://schemas.openxmlformats.org/officeDocument/2006/relationships/hyperlink" Target="https://doi.org/10.1108//JHLSCM" TargetMode="Externa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bettershelter.org/wp-content/uploads/2023/07/2022_Annual-review-FINAL-for-design-Better_Shelter-078-01-1.pdf" TargetMode="External"/><Relationship Id="rId4" Type="http://schemas.openxmlformats.org/officeDocument/2006/relationships/hyperlink" Target="https://ebrownell.com/wp-content/uploads/2020/04/1.-brownell-better-shelter-proofs-2019.pdf" TargetMode="External"/><Relationship Id="rId9" Type="http://schemas.openxmlformats.org/officeDocument/2006/relationships/hyperlink" Target="https://medium.com/analytics-vidhya/introduction-to-gans-38a7a990a538" TargetMode="External"/><Relationship Id="rId15" Type="http://schemas.openxmlformats.org/officeDocument/2006/relationships/hyperlink" Target="https://koeppen-geiger.vu-wien.ac.at/pdf/Koppen_1936.pdf" TargetMode="External"/><Relationship Id="rId14" Type="http://schemas.openxmlformats.org/officeDocument/2006/relationships/hyperlink" Target="https://doi.org/10.3390/en13184916" TargetMode="External"/><Relationship Id="rId5" Type="http://schemas.openxmlformats.org/officeDocument/2006/relationships/hyperlink" Target="https://edition.cnn.com/style/better-shelter-home-disaster-ikea-dfi/index.html" TargetMode="External"/><Relationship Id="rId6" Type="http://schemas.openxmlformats.org/officeDocument/2006/relationships/hyperlink" Target="https://slate.com/technology/2015/10/ikea-gives-10000-flat-pack-shelters-for-refugees.html" TargetMode="External"/><Relationship Id="rId7" Type="http://schemas.openxmlformats.org/officeDocument/2006/relationships/hyperlink" Target="https://www.statista.com/statistics/263423/major-refugee-hosting-countries-worldwide/" TargetMode="External"/><Relationship Id="rId8" Type="http://schemas.openxmlformats.org/officeDocument/2006/relationships/hyperlink" Target="https://www.dezeen.com/2017/04/27/ikea-unhcr-refugee-better-shelter-redesign-safety-fears-flaws/" TargetMode="External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hyperlink" Target="https://bettershelter.org/where-we-work/" TargetMode="External"/><Relationship Id="rId10" Type="http://schemas.openxmlformats.org/officeDocument/2006/relationships/hyperlink" Target="https://newatlas.com/ikea-refugee-shelter/28105/" TargetMode="External"/><Relationship Id="rId13" Type="http://schemas.openxmlformats.org/officeDocument/2006/relationships/hyperlink" Target="https://www.unhcr.org/refugee-statistics/" TargetMode="External"/><Relationship Id="rId12" Type="http://schemas.openxmlformats.org/officeDocument/2006/relationships/hyperlink" Target="https://www.unhcr.org/sites/default/files/legacy-pdf/5c1127d24.pdf" TargetMode="Externa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pranaair.com/blog/illuminance-levels-indoors-the-standard-lux-levels/" TargetMode="External"/><Relationship Id="rId4" Type="http://schemas.openxmlformats.org/officeDocument/2006/relationships/hyperlink" Target="https://www.greenprophet.com/2014/03/pros-and-cons-10-refugee-shelters/" TargetMode="External"/><Relationship Id="rId9" Type="http://schemas.openxmlformats.org/officeDocument/2006/relationships/hyperlink" Target="https://www.fastcompany.com/2682416/a-new-ingeniously-designed-shelter-for-refugees-made-by-ikea" TargetMode="External"/><Relationship Id="rId15" Type="http://schemas.openxmlformats.org/officeDocument/2006/relationships/hyperlink" Target="https://core.ac.uk/download/pdf/228155082.pdf" TargetMode="External"/><Relationship Id="rId14" Type="http://schemas.openxmlformats.org/officeDocument/2006/relationships/hyperlink" Target="https://www.theguardian.com/artanddesign/2017/jan/27/why-ikea-flatpack-refugee-shelter-won-design-of-the-year" TargetMode="External"/><Relationship Id="rId5" Type="http://schemas.openxmlformats.org/officeDocument/2006/relationships/hyperlink" Target="https://www.researchgate.net/publication/273592036_Climate-based_daylighting_analysis_for_the_effects_of_location_orientation_and_obstruction" TargetMode="External"/><Relationship Id="rId6" Type="http://schemas.openxmlformats.org/officeDocument/2006/relationships/hyperlink" Target="https://www.fastcompany.com/90602483/these-quick-build-disaster-shelters-can-later-become-permanent-houses" TargetMode="External"/><Relationship Id="rId7" Type="http://schemas.openxmlformats.org/officeDocument/2006/relationships/hyperlink" Target="https://www.researchgate.net/publication/336805909_A_High-Accuracy_Model_Average_Ensemble_of_Convolutional_Neural_Networks_for_Classification_of_Cloud_Image_Patches_on_Small_Datasets" TargetMode="External"/><Relationship Id="rId8" Type="http://schemas.openxmlformats.org/officeDocument/2006/relationships/hyperlink" Target="https://limn.it/articles/a-slightly-better-shelte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10688" l="24313" r="1716" t="-2667"/>
          <a:stretch/>
        </p:blipFill>
        <p:spPr>
          <a:xfrm>
            <a:off x="601388" y="623100"/>
            <a:ext cx="7575099" cy="45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 rot="5400000">
            <a:off x="4688126" y="-1612100"/>
            <a:ext cx="2073300" cy="60408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6576325" y="2159050"/>
            <a:ext cx="2055600" cy="2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La’O, Bernadette 3035957329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2"/>
          <p:cNvSpPr txBox="1"/>
          <p:nvPr>
            <p:ph type="ctrTitle"/>
          </p:nvPr>
        </p:nvSpPr>
        <p:spPr>
          <a:xfrm>
            <a:off x="2817625" y="140950"/>
            <a:ext cx="5814300" cy="20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Daylight-Informed Exploration of Window Configurations</a:t>
            </a:r>
            <a:r>
              <a:rPr b="0" lang="es" sz="2500">
                <a:solidFill>
                  <a:schemeClr val="lt1"/>
                </a:solidFill>
              </a:rPr>
              <a:t> in</a:t>
            </a:r>
            <a:endParaRPr b="0" sz="25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500">
                <a:solidFill>
                  <a:schemeClr val="lt1"/>
                </a:solidFill>
              </a:rPr>
              <a:t>Modular Temporary Shelters</a:t>
            </a:r>
            <a:endParaRPr b="0" sz="25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500">
                <a:solidFill>
                  <a:schemeClr val="lt1"/>
                </a:solidFill>
              </a:rPr>
              <a:t>Using Machine Learning</a:t>
            </a:r>
            <a:endParaRPr b="0" i="1" sz="2500">
              <a:solidFill>
                <a:schemeClr val="lt1"/>
              </a:solidFill>
            </a:endParaRPr>
          </a:p>
        </p:txBody>
      </p:sp>
      <p:sp>
        <p:nvSpPr>
          <p:cNvPr id="144" name="Google Shape;144;p22"/>
          <p:cNvSpPr/>
          <p:nvPr/>
        </p:nvSpPr>
        <p:spPr>
          <a:xfrm flipH="1" rot="-5400000">
            <a:off x="-1568850" y="207120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44" y="1045095"/>
            <a:ext cx="5104367" cy="384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7659" l="0" r="0" t="25557"/>
          <a:stretch/>
        </p:blipFill>
        <p:spPr>
          <a:xfrm>
            <a:off x="-85300" y="0"/>
            <a:ext cx="9251100" cy="520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/>
          <p:nvPr/>
        </p:nvSpPr>
        <p:spPr>
          <a:xfrm rot="10800000">
            <a:off x="483400" y="541500"/>
            <a:ext cx="2459400" cy="5916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 flipH="1" rot="-5400000">
            <a:off x="711725" y="1517575"/>
            <a:ext cx="2007000" cy="24639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>
            <p:ph type="ctrTitle"/>
          </p:nvPr>
        </p:nvSpPr>
        <p:spPr>
          <a:xfrm>
            <a:off x="571350" y="640600"/>
            <a:ext cx="218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31"/>
          <p:cNvSpPr txBox="1"/>
          <p:nvPr>
            <p:ph idx="1" type="subTitle"/>
          </p:nvPr>
        </p:nvSpPr>
        <p:spPr>
          <a:xfrm>
            <a:off x="696600" y="1928125"/>
            <a:ext cx="20616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Uniform assembly in camps</a:t>
            </a:r>
            <a:r>
              <a:rPr lang="es" sz="1800">
                <a:solidFill>
                  <a:schemeClr val="lt1"/>
                </a:solidFill>
              </a:rPr>
              <a:t> despite interchangeable panels and different unit orientations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8" name="Google Shape;26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 amt="36000"/>
          </a:blip>
          <a:srcRect b="7659" l="0" r="0" t="25557"/>
          <a:stretch/>
        </p:blipFill>
        <p:spPr>
          <a:xfrm>
            <a:off x="-85300" y="0"/>
            <a:ext cx="9251100" cy="5203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/>
          <p:nvPr/>
        </p:nvSpPr>
        <p:spPr>
          <a:xfrm rot="10800000">
            <a:off x="483400" y="541500"/>
            <a:ext cx="2459400" cy="5916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 flipH="1" rot="-5400000">
            <a:off x="711725" y="1517575"/>
            <a:ext cx="2007000" cy="24639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>
            <p:ph type="ctrTitle"/>
          </p:nvPr>
        </p:nvSpPr>
        <p:spPr>
          <a:xfrm>
            <a:off x="571350" y="640600"/>
            <a:ext cx="218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32"/>
          <p:cNvSpPr txBox="1"/>
          <p:nvPr>
            <p:ph idx="1" type="subTitle"/>
          </p:nvPr>
        </p:nvSpPr>
        <p:spPr>
          <a:xfrm>
            <a:off x="696600" y="1928125"/>
            <a:ext cx="20616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Uniform assembly in camps</a:t>
            </a:r>
            <a:r>
              <a:rPr lang="es" sz="1800">
                <a:solidFill>
                  <a:schemeClr val="lt1"/>
                </a:solidFill>
              </a:rPr>
              <a:t> despite interchangeable panels and different unit orientations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b="8430" l="32118" r="42676" t="65811"/>
          <a:stretch/>
        </p:blipFill>
        <p:spPr>
          <a:xfrm>
            <a:off x="2885925" y="3136475"/>
            <a:ext cx="2331600" cy="200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 b="8431" l="60240" r="2876" t="73724"/>
          <a:stretch/>
        </p:blipFill>
        <p:spPr>
          <a:xfrm>
            <a:off x="5487525" y="3753025"/>
            <a:ext cx="3411900" cy="139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35761" l="73484" r="9791" t="51285"/>
          <a:stretch/>
        </p:blipFill>
        <p:spPr>
          <a:xfrm>
            <a:off x="6712725" y="2004525"/>
            <a:ext cx="1547100" cy="100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3">
            <a:alphaModFix/>
          </a:blip>
          <a:srcRect b="39960" l="45222" r="39758" t="47967"/>
          <a:stretch/>
        </p:blipFill>
        <p:spPr>
          <a:xfrm>
            <a:off x="4098175" y="1746025"/>
            <a:ext cx="1389300" cy="94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/>
          <p:nvPr/>
        </p:nvSpPr>
        <p:spPr>
          <a:xfrm rot="10800000">
            <a:off x="483400" y="541500"/>
            <a:ext cx="2459400" cy="5916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 txBox="1"/>
          <p:nvPr>
            <p:ph type="ctrTitle"/>
          </p:nvPr>
        </p:nvSpPr>
        <p:spPr>
          <a:xfrm>
            <a:off x="571350" y="640600"/>
            <a:ext cx="218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3"/>
          <p:cNvSpPr txBox="1"/>
          <p:nvPr>
            <p:ph idx="1" type="subTitle"/>
          </p:nvPr>
        </p:nvSpPr>
        <p:spPr>
          <a:xfrm>
            <a:off x="3490075" y="479100"/>
            <a:ext cx="50667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Window configuration</a:t>
            </a:r>
            <a:r>
              <a:rPr lang="es" sz="1800">
                <a:solidFill>
                  <a:schemeClr val="accent1"/>
                </a:solidFill>
              </a:rPr>
              <a:t> and </a:t>
            </a:r>
            <a:r>
              <a:rPr b="1" lang="es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orientation</a:t>
            </a:r>
            <a:r>
              <a:rPr lang="es" sz="1800">
                <a:solidFill>
                  <a:schemeClr val="accent1"/>
                </a:solidFill>
              </a:rPr>
              <a:t> can affect annual daylight significantly…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90" name="Google Shape;29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3">
            <a:alphaModFix/>
          </a:blip>
          <a:srcRect b="5793" l="5170" r="11433" t="0"/>
          <a:stretch/>
        </p:blipFill>
        <p:spPr>
          <a:xfrm rot="273836">
            <a:off x="735894" y="1320677"/>
            <a:ext cx="2563037" cy="270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 rotWithShape="1">
          <a:blip r:embed="rId4">
            <a:alphaModFix/>
          </a:blip>
          <a:srcRect b="0" l="5976" r="6265" t="0"/>
          <a:stretch/>
        </p:blipFill>
        <p:spPr>
          <a:xfrm>
            <a:off x="3309812" y="1463838"/>
            <a:ext cx="2558949" cy="264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5">
            <a:alphaModFix/>
          </a:blip>
          <a:srcRect b="0" l="7091" r="8987" t="0"/>
          <a:stretch/>
        </p:blipFill>
        <p:spPr>
          <a:xfrm>
            <a:off x="5868774" y="1463850"/>
            <a:ext cx="2642739" cy="2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>
            <p:ph idx="1" type="subTitle"/>
          </p:nvPr>
        </p:nvSpPr>
        <p:spPr>
          <a:xfrm>
            <a:off x="278850" y="4025188"/>
            <a:ext cx="16575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76%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95" name="Google Shape;295;p33"/>
          <p:cNvSpPr txBox="1"/>
          <p:nvPr>
            <p:ph idx="1" type="subTitle"/>
          </p:nvPr>
        </p:nvSpPr>
        <p:spPr>
          <a:xfrm>
            <a:off x="3743250" y="4025175"/>
            <a:ext cx="16575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42</a:t>
            </a:r>
            <a:r>
              <a:rPr b="1" lang="es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%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96" name="Google Shape;296;p33"/>
          <p:cNvSpPr txBox="1"/>
          <p:nvPr>
            <p:ph idx="1" type="subTitle"/>
          </p:nvPr>
        </p:nvSpPr>
        <p:spPr>
          <a:xfrm>
            <a:off x="7242188" y="4025188"/>
            <a:ext cx="16575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65</a:t>
            </a:r>
            <a:r>
              <a:rPr b="1" lang="es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%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97" name="Google Shape;297;p33"/>
          <p:cNvSpPr txBox="1"/>
          <p:nvPr>
            <p:ph idx="1" type="subTitle"/>
          </p:nvPr>
        </p:nvSpPr>
        <p:spPr>
          <a:xfrm>
            <a:off x="278850" y="4213963"/>
            <a:ext cx="16575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accent1"/>
                </a:solidFill>
              </a:rPr>
              <a:t>of total area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98" name="Google Shape;298;p33"/>
          <p:cNvSpPr txBox="1"/>
          <p:nvPr>
            <p:ph idx="1" type="subTitle"/>
          </p:nvPr>
        </p:nvSpPr>
        <p:spPr>
          <a:xfrm>
            <a:off x="3743250" y="4213950"/>
            <a:ext cx="16575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accent1"/>
                </a:solidFill>
              </a:rPr>
              <a:t>of total area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99" name="Google Shape;299;p33"/>
          <p:cNvSpPr txBox="1"/>
          <p:nvPr>
            <p:ph idx="1" type="subTitle"/>
          </p:nvPr>
        </p:nvSpPr>
        <p:spPr>
          <a:xfrm>
            <a:off x="7242188" y="4213963"/>
            <a:ext cx="16575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accent1"/>
                </a:solidFill>
              </a:rPr>
              <a:t>of total area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2580175" y="3767350"/>
            <a:ext cx="909900" cy="184800"/>
          </a:xfrm>
          <a:prstGeom prst="leftArrow">
            <a:avLst>
              <a:gd fmla="val 38447" name="adj1"/>
              <a:gd fmla="val 176935" name="adj2"/>
            </a:avLst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01" name="Google Shape;301;p33"/>
          <p:cNvSpPr/>
          <p:nvPr/>
        </p:nvSpPr>
        <p:spPr>
          <a:xfrm rot="10797733">
            <a:off x="5568474" y="3767351"/>
            <a:ext cx="909900" cy="184800"/>
          </a:xfrm>
          <a:prstGeom prst="leftArrow">
            <a:avLst>
              <a:gd fmla="val 38447" name="adj1"/>
              <a:gd fmla="val 176935" name="adj2"/>
            </a:avLst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02" name="Google Shape;302;p33"/>
          <p:cNvSpPr txBox="1"/>
          <p:nvPr>
            <p:ph idx="1" type="subTitle"/>
          </p:nvPr>
        </p:nvSpPr>
        <p:spPr>
          <a:xfrm>
            <a:off x="2206375" y="3975449"/>
            <a:ext cx="16575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s" sz="1500"/>
              <a:t>Different window configuration</a:t>
            </a:r>
            <a:endParaRPr i="1" sz="1500"/>
          </a:p>
        </p:txBody>
      </p:sp>
      <p:sp>
        <p:nvSpPr>
          <p:cNvPr id="303" name="Google Shape;303;p33"/>
          <p:cNvSpPr txBox="1"/>
          <p:nvPr>
            <p:ph idx="1" type="subTitle"/>
          </p:nvPr>
        </p:nvSpPr>
        <p:spPr>
          <a:xfrm>
            <a:off x="5194675" y="3975449"/>
            <a:ext cx="16575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s" sz="1500"/>
              <a:t>Different orientation</a:t>
            </a:r>
            <a:endParaRPr i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4"/>
          <p:cNvPicPr preferRelativeResize="0"/>
          <p:nvPr/>
        </p:nvPicPr>
        <p:blipFill rotWithShape="1">
          <a:blip r:embed="rId3">
            <a:alphaModFix/>
          </a:blip>
          <a:srcRect b="24529" l="0" r="0" t="24768"/>
          <a:stretch/>
        </p:blipFill>
        <p:spPr>
          <a:xfrm>
            <a:off x="484800" y="541500"/>
            <a:ext cx="8174399" cy="41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/>
          <p:nvPr/>
        </p:nvSpPr>
        <p:spPr>
          <a:xfrm rot="10800000">
            <a:off x="483400" y="541500"/>
            <a:ext cx="2459400" cy="5916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"/>
          <p:cNvSpPr txBox="1"/>
          <p:nvPr>
            <p:ph type="ctrTitle"/>
          </p:nvPr>
        </p:nvSpPr>
        <p:spPr>
          <a:xfrm>
            <a:off x="571350" y="640600"/>
            <a:ext cx="218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2" name="Google Shape;312;p34"/>
          <p:cNvSpPr/>
          <p:nvPr/>
        </p:nvSpPr>
        <p:spPr>
          <a:xfrm flipH="1" rot="-5400000">
            <a:off x="6179150" y="1339800"/>
            <a:ext cx="2007000" cy="24639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 txBox="1"/>
          <p:nvPr>
            <p:ph idx="1" type="subTitle"/>
          </p:nvPr>
        </p:nvSpPr>
        <p:spPr>
          <a:xfrm>
            <a:off x="6035750" y="1908400"/>
            <a:ext cx="2293800" cy="14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…but </a:t>
            </a:r>
            <a:r>
              <a:rPr b="1" lang="es" sz="1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iterative daylight analysis </a:t>
            </a:r>
            <a:r>
              <a:rPr lang="es" sz="1800">
                <a:solidFill>
                  <a:schemeClr val="lt1"/>
                </a:solidFill>
              </a:rPr>
              <a:t>can take </a:t>
            </a:r>
            <a:r>
              <a:rPr b="1" lang="es" sz="1800" u="sng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DAYS</a:t>
            </a:r>
            <a:r>
              <a:rPr b="1" lang="es" sz="1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" sz="1800">
                <a:solidFill>
                  <a:schemeClr val="lt1"/>
                </a:solidFill>
              </a:rPr>
              <a:t>to compute!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 flipH="1" rot="-5400000">
            <a:off x="3495300" y="-579533"/>
            <a:ext cx="2153400" cy="64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3106950" y="834367"/>
            <a:ext cx="29301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</a:rPr>
              <a:t>Objective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20" name="Google Shape;320;p35"/>
          <p:cNvSpPr/>
          <p:nvPr/>
        </p:nvSpPr>
        <p:spPr>
          <a:xfrm flipH="1" rot="-5400000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 flipH="1" rot="-5400000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5"/>
          <p:cNvSpPr txBox="1"/>
          <p:nvPr>
            <p:ph idx="4294967295" type="subTitle"/>
          </p:nvPr>
        </p:nvSpPr>
        <p:spPr>
          <a:xfrm>
            <a:off x="1407300" y="1870417"/>
            <a:ext cx="63294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800">
                <a:solidFill>
                  <a:schemeClr val="accent1"/>
                </a:solidFill>
                <a:highlight>
                  <a:schemeClr val="lt1"/>
                </a:highlight>
                <a:latin typeface="Catamaran"/>
                <a:ea typeface="Catamaran"/>
                <a:cs typeface="Catamaran"/>
                <a:sym typeface="Catamaran"/>
              </a:rPr>
              <a:t>Use machine learning</a:t>
            </a:r>
            <a:r>
              <a:rPr lang="es" sz="2800">
                <a:solidFill>
                  <a:schemeClr val="lt1"/>
                </a:solidFill>
              </a:rPr>
              <a:t> to </a:t>
            </a:r>
            <a:r>
              <a:rPr b="1" lang="es" sz="2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explore </a:t>
            </a:r>
            <a:r>
              <a:rPr lang="es" sz="2800">
                <a:solidFill>
                  <a:schemeClr val="lt1"/>
                </a:solidFill>
              </a:rPr>
              <a:t>the RHU’s modular design</a:t>
            </a:r>
            <a:r>
              <a:rPr lang="es" sz="2800">
                <a:solidFill>
                  <a:schemeClr val="lt1"/>
                </a:solidFill>
              </a:rPr>
              <a:t>, </a:t>
            </a:r>
            <a:r>
              <a:rPr b="1" lang="es" sz="2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develop </a:t>
            </a:r>
            <a:r>
              <a:rPr lang="es" sz="2800">
                <a:solidFill>
                  <a:schemeClr val="lt1"/>
                </a:solidFill>
              </a:rPr>
              <a:t>daylight </a:t>
            </a:r>
            <a:r>
              <a:rPr lang="es" sz="2800">
                <a:solidFill>
                  <a:schemeClr val="lt1"/>
                </a:solidFill>
              </a:rPr>
              <a:t>insights</a:t>
            </a:r>
            <a:r>
              <a:rPr b="1" lang="es" sz="2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s" sz="2800">
                <a:solidFill>
                  <a:schemeClr val="lt1"/>
                </a:solidFill>
              </a:rPr>
              <a:t>and </a:t>
            </a:r>
            <a:r>
              <a:rPr b="1" lang="es" sz="2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improve</a:t>
            </a:r>
            <a:r>
              <a:rPr lang="es" sz="2800">
                <a:solidFill>
                  <a:schemeClr val="lt1"/>
                </a:solidFill>
              </a:rPr>
              <a:t> </a:t>
            </a:r>
            <a:r>
              <a:rPr lang="es" sz="2800">
                <a:solidFill>
                  <a:schemeClr val="lt1"/>
                </a:solidFill>
              </a:rPr>
              <a:t>analysis tools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36"/>
          <p:cNvGraphicFramePr/>
          <p:nvPr/>
        </p:nvGraphicFramePr>
        <p:xfrm>
          <a:off x="970500" y="10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7203000"/>
              </a:tblGrid>
              <a:tr h="87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s" sz="20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Setup</a:t>
                      </a:r>
                      <a:r>
                        <a:rPr lang="es" sz="2000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 daylight analysis and RHU model</a:t>
                      </a:r>
                      <a:endParaRPr sz="20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87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s" sz="20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Collect</a:t>
                      </a:r>
                      <a:r>
                        <a:rPr lang="es" sz="2000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 and </a:t>
                      </a:r>
                      <a:r>
                        <a:rPr b="1" lang="es" sz="20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visualize</a:t>
                      </a:r>
                      <a:r>
                        <a:rPr lang="es" sz="2000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 </a:t>
                      </a:r>
                      <a:r>
                        <a:rPr lang="es" sz="2000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initial </a:t>
                      </a:r>
                      <a:r>
                        <a:rPr lang="es" sz="2000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data</a:t>
                      </a:r>
                      <a:endParaRPr sz="20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7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s" sz="20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Run</a:t>
                      </a:r>
                      <a:r>
                        <a:rPr b="1" lang="es" sz="20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 surrogate model</a:t>
                      </a:r>
                      <a:r>
                        <a:rPr lang="es" sz="2000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 to simulate </a:t>
                      </a:r>
                      <a:r>
                        <a:rPr lang="es" sz="2000" u="sng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instantaneous</a:t>
                      </a:r>
                      <a:r>
                        <a:rPr lang="es" sz="2000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 results</a:t>
                      </a:r>
                      <a:endParaRPr sz="20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871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s" sz="2000">
                          <a:solidFill>
                            <a:schemeClr val="lt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Run generative model</a:t>
                      </a:r>
                      <a:r>
                        <a:rPr lang="es" sz="2000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 to predict </a:t>
                      </a:r>
                      <a:r>
                        <a:rPr lang="es" sz="2000" u="sng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good</a:t>
                      </a:r>
                      <a:r>
                        <a:rPr lang="es" sz="2000">
                          <a:solidFill>
                            <a:schemeClr val="lt1"/>
                          </a:solidFill>
                          <a:latin typeface="Catamaran Light"/>
                          <a:ea typeface="Catamaran Light"/>
                          <a:cs typeface="Catamaran Light"/>
                          <a:sym typeface="Catamaran Light"/>
                        </a:rPr>
                        <a:t> window configurations</a:t>
                      </a:r>
                      <a:endParaRPr sz="2000">
                        <a:solidFill>
                          <a:schemeClr val="dk1"/>
                        </a:solidFill>
                        <a:latin typeface="Livvic Light"/>
                        <a:ea typeface="Livvic Light"/>
                        <a:cs typeface="Livvic Light"/>
                        <a:sym typeface="Livvic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A790"/>
                    </a:solidFill>
                  </a:tcPr>
                </a:tc>
              </a:tr>
            </a:tbl>
          </a:graphicData>
        </a:graphic>
      </p:graphicFrame>
      <p:sp>
        <p:nvSpPr>
          <p:cNvPr id="329" name="Google Shape;32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0" name="Google Shape;330;p36"/>
          <p:cNvSpPr txBox="1"/>
          <p:nvPr>
            <p:ph idx="4294967295" type="title"/>
          </p:nvPr>
        </p:nvSpPr>
        <p:spPr>
          <a:xfrm>
            <a:off x="3106950" y="280642"/>
            <a:ext cx="29301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</a:rPr>
              <a:t>Scope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6" name="Google Shape;336;p37"/>
          <p:cNvSpPr txBox="1"/>
          <p:nvPr>
            <p:ph idx="7" type="subTitle"/>
          </p:nvPr>
        </p:nvSpPr>
        <p:spPr>
          <a:xfrm>
            <a:off x="3994398" y="4112325"/>
            <a:ext cx="36654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Model performance, data visualization, analysis, reflection</a:t>
            </a:r>
            <a:endParaRPr sz="1800"/>
          </a:p>
        </p:txBody>
      </p:sp>
      <p:sp>
        <p:nvSpPr>
          <p:cNvPr id="337" name="Google Shape;337;p37"/>
          <p:cNvSpPr txBox="1"/>
          <p:nvPr>
            <p:ph idx="6" type="ctrTitle"/>
          </p:nvPr>
        </p:nvSpPr>
        <p:spPr>
          <a:xfrm>
            <a:off x="3994408" y="3315554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Results and Discussion</a:t>
            </a:r>
            <a:endParaRPr sz="2200"/>
          </a:p>
        </p:txBody>
      </p:sp>
      <p:sp>
        <p:nvSpPr>
          <p:cNvPr id="338" name="Google Shape;338;p37"/>
          <p:cNvSpPr txBox="1"/>
          <p:nvPr>
            <p:ph idx="8" type="title"/>
          </p:nvPr>
        </p:nvSpPr>
        <p:spPr>
          <a:xfrm>
            <a:off x="2023000" y="3723808"/>
            <a:ext cx="22080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03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339" name="Google Shape;339;p37"/>
          <p:cNvSpPr txBox="1"/>
          <p:nvPr>
            <p:ph type="ctrTitle"/>
          </p:nvPr>
        </p:nvSpPr>
        <p:spPr>
          <a:xfrm>
            <a:off x="3988659" y="137750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Introduction</a:t>
            </a:r>
            <a:endParaRPr sz="2200"/>
          </a:p>
        </p:txBody>
      </p:sp>
      <p:sp>
        <p:nvSpPr>
          <p:cNvPr id="340" name="Google Shape;340;p37"/>
          <p:cNvSpPr txBox="1"/>
          <p:nvPr>
            <p:ph idx="1" type="subTitle"/>
          </p:nvPr>
        </p:nvSpPr>
        <p:spPr>
          <a:xfrm>
            <a:off x="3988648" y="936000"/>
            <a:ext cx="33258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Context, motivation, related works, problem, objective, scope</a:t>
            </a:r>
            <a:endParaRPr sz="1800"/>
          </a:p>
        </p:txBody>
      </p:sp>
      <p:sp>
        <p:nvSpPr>
          <p:cNvPr id="341" name="Google Shape;341;p37"/>
          <p:cNvSpPr txBox="1"/>
          <p:nvPr>
            <p:ph idx="2" type="title"/>
          </p:nvPr>
        </p:nvSpPr>
        <p:spPr>
          <a:xfrm>
            <a:off x="2023000" y="552656"/>
            <a:ext cx="24402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01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342" name="Google Shape;342;p37"/>
          <p:cNvSpPr txBox="1"/>
          <p:nvPr>
            <p:ph idx="3" type="ctrTitle"/>
          </p:nvPr>
        </p:nvSpPr>
        <p:spPr>
          <a:xfrm>
            <a:off x="3990572" y="1710002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Methodology and Implementation</a:t>
            </a:r>
            <a:endParaRPr sz="2200"/>
          </a:p>
        </p:txBody>
      </p:sp>
      <p:sp>
        <p:nvSpPr>
          <p:cNvPr id="343" name="Google Shape;343;p37"/>
          <p:cNvSpPr txBox="1"/>
          <p:nvPr>
            <p:ph idx="4" type="subTitle"/>
          </p:nvPr>
        </p:nvSpPr>
        <p:spPr>
          <a:xfrm>
            <a:off x="3990575" y="2507500"/>
            <a:ext cx="38952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Key concepts, setup, workflow, data collection, machine learning</a:t>
            </a:r>
            <a:endParaRPr sz="1800"/>
          </a:p>
        </p:txBody>
      </p:sp>
      <p:sp>
        <p:nvSpPr>
          <p:cNvPr id="344" name="Google Shape;344;p37"/>
          <p:cNvSpPr txBox="1"/>
          <p:nvPr>
            <p:ph idx="5" type="title"/>
          </p:nvPr>
        </p:nvSpPr>
        <p:spPr>
          <a:xfrm>
            <a:off x="2023000" y="2121582"/>
            <a:ext cx="22665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02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3764600" y="355400"/>
            <a:ext cx="3895200" cy="1401900"/>
          </a:xfrm>
          <a:prstGeom prst="rect">
            <a:avLst/>
          </a:prstGeom>
          <a:solidFill>
            <a:srgbClr val="FFFFFF">
              <a:alpha val="8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818100" y="355400"/>
            <a:ext cx="2208000" cy="1401900"/>
          </a:xfrm>
          <a:prstGeom prst="rect">
            <a:avLst/>
          </a:prstGeom>
          <a:solidFill>
            <a:srgbClr val="D16138">
              <a:alpha val="84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3847425" y="3431728"/>
            <a:ext cx="3895200" cy="1401900"/>
          </a:xfrm>
          <a:prstGeom prst="rect">
            <a:avLst/>
          </a:prstGeom>
          <a:solidFill>
            <a:srgbClr val="FFFFFF">
              <a:alpha val="8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900925" y="3431728"/>
            <a:ext cx="2208000" cy="1401900"/>
          </a:xfrm>
          <a:prstGeom prst="rect">
            <a:avLst/>
          </a:prstGeom>
          <a:solidFill>
            <a:srgbClr val="D16138">
              <a:alpha val="84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8"/>
          <p:cNvPicPr preferRelativeResize="0"/>
          <p:nvPr/>
        </p:nvPicPr>
        <p:blipFill rotWithShape="1">
          <a:blip r:embed="rId3">
            <a:alphaModFix/>
          </a:blip>
          <a:srcRect b="4707" l="6895" r="5153" t="6804"/>
          <a:stretch/>
        </p:blipFill>
        <p:spPr>
          <a:xfrm>
            <a:off x="1385175" y="558700"/>
            <a:ext cx="3430625" cy="43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/>
          <p:nvPr/>
        </p:nvSpPr>
        <p:spPr>
          <a:xfrm rot="-5400000">
            <a:off x="6340500" y="335000"/>
            <a:ext cx="10758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 txBox="1"/>
          <p:nvPr>
            <p:ph type="ctrTitle"/>
          </p:nvPr>
        </p:nvSpPr>
        <p:spPr>
          <a:xfrm>
            <a:off x="5400150" y="1803775"/>
            <a:ext cx="2956500" cy="5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Daylight Autonomy (DA)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57" name="Google Shape;357;p38"/>
          <p:cNvSpPr txBox="1"/>
          <p:nvPr>
            <p:ph idx="1" type="subTitle"/>
          </p:nvPr>
        </p:nvSpPr>
        <p:spPr>
          <a:xfrm>
            <a:off x="5400150" y="2724625"/>
            <a:ext cx="29565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% of time</a:t>
            </a:r>
            <a:r>
              <a:rPr lang="es" sz="1500"/>
              <a:t> when a 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threshold of illumination</a:t>
            </a:r>
            <a:r>
              <a:rPr lang="es" sz="1500"/>
              <a:t> is reached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Annual</a:t>
            </a:r>
            <a:r>
              <a:rPr lang="es" sz="1500"/>
              <a:t> (9am-5pm each day)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Illumination measured by 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lux</a:t>
            </a:r>
            <a:endParaRPr b="1" sz="15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8" name="Google Shape;358;p38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927" y="558700"/>
            <a:ext cx="610347" cy="62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282" y="558700"/>
            <a:ext cx="610347" cy="62031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 txBox="1"/>
          <p:nvPr>
            <p:ph idx="1" type="subTitle"/>
          </p:nvPr>
        </p:nvSpPr>
        <p:spPr>
          <a:xfrm>
            <a:off x="1844150" y="159100"/>
            <a:ext cx="19023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Floor area of the RHU</a:t>
            </a:r>
            <a:endParaRPr sz="1500"/>
          </a:p>
        </p:txBody>
      </p:sp>
      <p:sp>
        <p:nvSpPr>
          <p:cNvPr id="362" name="Google Shape;362;p38"/>
          <p:cNvSpPr txBox="1"/>
          <p:nvPr>
            <p:ph idx="1" type="subTitle"/>
          </p:nvPr>
        </p:nvSpPr>
        <p:spPr>
          <a:xfrm>
            <a:off x="-29850" y="1039075"/>
            <a:ext cx="1130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% of Total Area =</a:t>
            </a:r>
            <a:endParaRPr b="1" sz="23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63" name="Google Shape;363;p38"/>
          <p:cNvSpPr txBox="1"/>
          <p:nvPr>
            <p:ph idx="1" type="subTitle"/>
          </p:nvPr>
        </p:nvSpPr>
        <p:spPr>
          <a:xfrm>
            <a:off x="4104750" y="159100"/>
            <a:ext cx="657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DA %</a:t>
            </a:r>
            <a:endParaRPr sz="1500"/>
          </a:p>
        </p:txBody>
      </p:sp>
      <p:pic>
        <p:nvPicPr>
          <p:cNvPr id="364" name="Google Shape;364;p38"/>
          <p:cNvPicPr preferRelativeResize="0"/>
          <p:nvPr/>
        </p:nvPicPr>
        <p:blipFill rotWithShape="1">
          <a:blip r:embed="rId6">
            <a:alphaModFix/>
          </a:blip>
          <a:srcRect b="27454" l="22486" r="17850" t="7824"/>
          <a:stretch/>
        </p:blipFill>
        <p:spPr>
          <a:xfrm>
            <a:off x="7423628" y="617307"/>
            <a:ext cx="831384" cy="60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 rotWithShape="1">
          <a:blip r:embed="rId7">
            <a:alphaModFix/>
          </a:blip>
          <a:srcRect b="0" l="10927" r="24108" t="0"/>
          <a:stretch/>
        </p:blipFill>
        <p:spPr>
          <a:xfrm>
            <a:off x="5501787" y="558705"/>
            <a:ext cx="701139" cy="72059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7" name="Google Shape;367;p38"/>
          <p:cNvSpPr txBox="1"/>
          <p:nvPr>
            <p:ph idx="1" type="subTitle"/>
          </p:nvPr>
        </p:nvSpPr>
        <p:spPr>
          <a:xfrm>
            <a:off x="-170700" y="1835575"/>
            <a:ext cx="14121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72%</a:t>
            </a:r>
            <a:endParaRPr b="1" sz="3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368" name="Google Shape;368;p38"/>
          <p:cNvCxnSpPr/>
          <p:nvPr/>
        </p:nvCxnSpPr>
        <p:spPr>
          <a:xfrm rot="10800000">
            <a:off x="4762525" y="359050"/>
            <a:ext cx="616500" cy="32070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69" name="Google Shape;369;p38"/>
          <p:cNvSpPr txBox="1"/>
          <p:nvPr/>
        </p:nvSpPr>
        <p:spPr>
          <a:xfrm>
            <a:off x="0" y="4753800"/>
            <a:ext cx="166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Munoz et al. (2014)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9"/>
          <p:cNvPicPr preferRelativeResize="0"/>
          <p:nvPr/>
        </p:nvPicPr>
        <p:blipFill rotWithShape="1">
          <a:blip r:embed="rId3">
            <a:alphaModFix/>
          </a:blip>
          <a:srcRect b="4707" l="6895" r="5153" t="6804"/>
          <a:stretch/>
        </p:blipFill>
        <p:spPr>
          <a:xfrm>
            <a:off x="1385175" y="558700"/>
            <a:ext cx="3430625" cy="43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 txBox="1"/>
          <p:nvPr>
            <p:ph idx="1" type="subTitle"/>
          </p:nvPr>
        </p:nvSpPr>
        <p:spPr>
          <a:xfrm>
            <a:off x="6039325" y="3028150"/>
            <a:ext cx="22860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All </a:t>
            </a:r>
            <a:r>
              <a:rPr b="1" lang="es" sz="2000">
                <a:latin typeface="Catamaran"/>
                <a:ea typeface="Catamaran"/>
                <a:cs typeface="Catamaran"/>
                <a:sym typeface="Catamaran"/>
              </a:rPr>
              <a:t>180 sensors</a:t>
            </a:r>
            <a:r>
              <a:rPr lang="es" sz="2000"/>
              <a:t> have their </a:t>
            </a:r>
            <a:r>
              <a:rPr b="1" lang="es" sz="2000">
                <a:latin typeface="Catamaran"/>
                <a:ea typeface="Catamaran"/>
                <a:cs typeface="Catamaran"/>
                <a:sym typeface="Catamaran"/>
              </a:rPr>
              <a:t>own DA value</a:t>
            </a:r>
            <a:endParaRPr b="1" sz="20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76" name="Google Shape;376;p39"/>
          <p:cNvSpPr txBox="1"/>
          <p:nvPr>
            <p:ph idx="1" type="subTitle"/>
          </p:nvPr>
        </p:nvSpPr>
        <p:spPr>
          <a:xfrm>
            <a:off x="1844150" y="159100"/>
            <a:ext cx="19023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Floor area of the RHU</a:t>
            </a:r>
            <a:endParaRPr sz="1500"/>
          </a:p>
        </p:txBody>
      </p:sp>
      <p:sp>
        <p:nvSpPr>
          <p:cNvPr id="377" name="Google Shape;377;p39"/>
          <p:cNvSpPr/>
          <p:nvPr/>
        </p:nvSpPr>
        <p:spPr>
          <a:xfrm>
            <a:off x="5379025" y="3251200"/>
            <a:ext cx="660300" cy="6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78" name="Google Shape;378;p39"/>
          <p:cNvSpPr/>
          <p:nvPr/>
        </p:nvSpPr>
        <p:spPr>
          <a:xfrm>
            <a:off x="5545813" y="3366236"/>
            <a:ext cx="326700" cy="399600"/>
          </a:xfrm>
          <a:prstGeom prst="mathMultiply">
            <a:avLst>
              <a:gd fmla="val 23520" name="adj1"/>
            </a:avLst>
          </a:prstGeom>
          <a:solidFill>
            <a:srgbClr val="C737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379" name="Google Shape;379;p39"/>
          <p:cNvCxnSpPr>
            <a:stCxn id="377" idx="1"/>
            <a:endCxn id="376" idx="0"/>
          </p:cNvCxnSpPr>
          <p:nvPr/>
        </p:nvCxnSpPr>
        <p:spPr>
          <a:xfrm rot="10800000">
            <a:off x="2795425" y="159250"/>
            <a:ext cx="2583600" cy="3406800"/>
          </a:xfrm>
          <a:prstGeom prst="bentConnector4">
            <a:avLst>
              <a:gd fmla="val 13958" name="adj1"/>
              <a:gd fmla="val 100501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80" name="Google Shape;380;p39"/>
          <p:cNvSpPr txBox="1"/>
          <p:nvPr>
            <p:ph idx="1" type="subTitle"/>
          </p:nvPr>
        </p:nvSpPr>
        <p:spPr>
          <a:xfrm>
            <a:off x="4104750" y="159100"/>
            <a:ext cx="657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DA %</a:t>
            </a:r>
            <a:endParaRPr sz="1500"/>
          </a:p>
        </p:txBody>
      </p:sp>
      <p:sp>
        <p:nvSpPr>
          <p:cNvPr id="381" name="Google Shape;38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2" name="Google Shape;382;p39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 txBox="1"/>
          <p:nvPr>
            <p:ph idx="1" type="subTitle"/>
          </p:nvPr>
        </p:nvSpPr>
        <p:spPr>
          <a:xfrm>
            <a:off x="-29850" y="1039075"/>
            <a:ext cx="1130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% of Total Area =</a:t>
            </a:r>
            <a:endParaRPr b="1" sz="23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4" name="Google Shape;384;p39"/>
          <p:cNvSpPr txBox="1"/>
          <p:nvPr>
            <p:ph idx="1" type="subTitle"/>
          </p:nvPr>
        </p:nvSpPr>
        <p:spPr>
          <a:xfrm>
            <a:off x="-170700" y="1835575"/>
            <a:ext cx="14121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72%</a:t>
            </a:r>
            <a:endParaRPr b="1" sz="3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5" name="Google Shape;385;p39"/>
          <p:cNvSpPr/>
          <p:nvPr/>
        </p:nvSpPr>
        <p:spPr>
          <a:xfrm rot="-5400000">
            <a:off x="6340500" y="335000"/>
            <a:ext cx="10758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"/>
          <p:cNvSpPr txBox="1"/>
          <p:nvPr>
            <p:ph type="ctrTitle"/>
          </p:nvPr>
        </p:nvSpPr>
        <p:spPr>
          <a:xfrm>
            <a:off x="5400150" y="1803775"/>
            <a:ext cx="2956500" cy="5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Daylight Autonomy (DA)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387" name="Google Shape;3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927" y="558700"/>
            <a:ext cx="610347" cy="62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282" y="558700"/>
            <a:ext cx="610347" cy="62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 rotWithShape="1">
          <a:blip r:embed="rId6">
            <a:alphaModFix/>
          </a:blip>
          <a:srcRect b="27454" l="22486" r="17850" t="7824"/>
          <a:stretch/>
        </p:blipFill>
        <p:spPr>
          <a:xfrm>
            <a:off x="7423628" y="617307"/>
            <a:ext cx="831384" cy="60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/>
          <p:cNvPicPr preferRelativeResize="0"/>
          <p:nvPr/>
        </p:nvPicPr>
        <p:blipFill rotWithShape="1">
          <a:blip r:embed="rId7">
            <a:alphaModFix/>
          </a:blip>
          <a:srcRect b="0" l="10927" r="24108" t="0"/>
          <a:stretch/>
        </p:blipFill>
        <p:spPr>
          <a:xfrm>
            <a:off x="5501787" y="558705"/>
            <a:ext cx="701139" cy="72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0"/>
          <p:cNvPicPr preferRelativeResize="0"/>
          <p:nvPr/>
        </p:nvPicPr>
        <p:blipFill rotWithShape="1">
          <a:blip r:embed="rId3">
            <a:alphaModFix/>
          </a:blip>
          <a:srcRect b="4707" l="6895" r="5153" t="6804"/>
          <a:stretch/>
        </p:blipFill>
        <p:spPr>
          <a:xfrm>
            <a:off x="1385175" y="558700"/>
            <a:ext cx="3430625" cy="43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0"/>
          <p:cNvSpPr txBox="1"/>
          <p:nvPr>
            <p:ph idx="1" type="subTitle"/>
          </p:nvPr>
        </p:nvSpPr>
        <p:spPr>
          <a:xfrm>
            <a:off x="5249550" y="2724725"/>
            <a:ext cx="32577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atamaran"/>
                <a:ea typeface="Catamaran"/>
                <a:cs typeface="Catamaran"/>
                <a:sym typeface="Catamaran"/>
              </a:rPr>
              <a:t>Outlined sensors</a:t>
            </a:r>
            <a:r>
              <a:rPr lang="es" sz="1800"/>
              <a:t> have a DA value </a:t>
            </a:r>
            <a:r>
              <a:rPr b="1" lang="es" sz="1800">
                <a:latin typeface="Catamaran"/>
                <a:ea typeface="Catamaran"/>
                <a:cs typeface="Catamaran"/>
                <a:sym typeface="Catamaran"/>
              </a:rPr>
              <a:t>larger than 40%</a:t>
            </a:r>
            <a:endParaRPr b="1" sz="18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Represented by </a:t>
            </a:r>
            <a:r>
              <a:rPr b="1" lang="es" sz="1800">
                <a:latin typeface="Catamaran"/>
                <a:ea typeface="Catamaran"/>
                <a:cs typeface="Catamaran"/>
                <a:sym typeface="Catamaran"/>
              </a:rPr>
              <a:t>% of total area</a:t>
            </a:r>
            <a:endParaRPr b="1"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97" name="Google Shape;397;p40"/>
          <p:cNvSpPr txBox="1"/>
          <p:nvPr>
            <p:ph idx="1" type="subTitle"/>
          </p:nvPr>
        </p:nvSpPr>
        <p:spPr>
          <a:xfrm>
            <a:off x="1844150" y="159100"/>
            <a:ext cx="19023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Floor area of the RHU</a:t>
            </a:r>
            <a:endParaRPr sz="1500"/>
          </a:p>
        </p:txBody>
      </p:sp>
      <p:cxnSp>
        <p:nvCxnSpPr>
          <p:cNvPr id="398" name="Google Shape;398;p40"/>
          <p:cNvCxnSpPr/>
          <p:nvPr/>
        </p:nvCxnSpPr>
        <p:spPr>
          <a:xfrm flipH="1">
            <a:off x="3733900" y="3403600"/>
            <a:ext cx="1689000" cy="393600"/>
          </a:xfrm>
          <a:prstGeom prst="bentConnector3">
            <a:avLst>
              <a:gd fmla="val 2481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9" name="Google Shape;399;p40"/>
          <p:cNvCxnSpPr>
            <a:stCxn id="396" idx="2"/>
            <a:endCxn id="400" idx="1"/>
          </p:cNvCxnSpPr>
          <p:nvPr/>
        </p:nvCxnSpPr>
        <p:spPr>
          <a:xfrm flipH="1" rot="5400000">
            <a:off x="2999250" y="260975"/>
            <a:ext cx="1415400" cy="6342900"/>
          </a:xfrm>
          <a:prstGeom prst="bentConnector3">
            <a:avLst>
              <a:gd fmla="val -5903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01" name="Google Shape;401;p40"/>
          <p:cNvSpPr txBox="1"/>
          <p:nvPr>
            <p:ph idx="1" type="subTitle"/>
          </p:nvPr>
        </p:nvSpPr>
        <p:spPr>
          <a:xfrm>
            <a:off x="4104750" y="159100"/>
            <a:ext cx="657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DA %</a:t>
            </a:r>
            <a:endParaRPr sz="1500"/>
          </a:p>
        </p:txBody>
      </p:sp>
      <p:sp>
        <p:nvSpPr>
          <p:cNvPr id="402" name="Google Shape;40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0" name="Google Shape;400;p4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0"/>
          <p:cNvSpPr txBox="1"/>
          <p:nvPr>
            <p:ph idx="1" type="subTitle"/>
          </p:nvPr>
        </p:nvSpPr>
        <p:spPr>
          <a:xfrm>
            <a:off x="-29850" y="1039075"/>
            <a:ext cx="11304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% of Total Area =</a:t>
            </a:r>
            <a:endParaRPr b="1" sz="23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4" name="Google Shape;404;p40"/>
          <p:cNvSpPr txBox="1"/>
          <p:nvPr>
            <p:ph idx="1" type="subTitle"/>
          </p:nvPr>
        </p:nvSpPr>
        <p:spPr>
          <a:xfrm>
            <a:off x="-170700" y="1835575"/>
            <a:ext cx="14121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72%</a:t>
            </a:r>
            <a:endParaRPr b="1" sz="350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05" name="Google Shape;405;p40"/>
          <p:cNvSpPr/>
          <p:nvPr/>
        </p:nvSpPr>
        <p:spPr>
          <a:xfrm rot="-5400000">
            <a:off x="6340500" y="335000"/>
            <a:ext cx="10758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0"/>
          <p:cNvSpPr txBox="1"/>
          <p:nvPr>
            <p:ph type="ctrTitle"/>
          </p:nvPr>
        </p:nvSpPr>
        <p:spPr>
          <a:xfrm>
            <a:off x="5400150" y="1803775"/>
            <a:ext cx="2956500" cy="5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</a:rPr>
              <a:t>Daylight Autonomy (DA)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07" name="Google Shape;4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927" y="558700"/>
            <a:ext cx="610347" cy="62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282" y="558700"/>
            <a:ext cx="610347" cy="62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 rotWithShape="1">
          <a:blip r:embed="rId6">
            <a:alphaModFix/>
          </a:blip>
          <a:srcRect b="27454" l="22486" r="17850" t="7824"/>
          <a:stretch/>
        </p:blipFill>
        <p:spPr>
          <a:xfrm>
            <a:off x="7423628" y="617307"/>
            <a:ext cx="831384" cy="60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 rotWithShape="1">
          <a:blip r:embed="rId7">
            <a:alphaModFix/>
          </a:blip>
          <a:srcRect b="0" l="10927" r="24108" t="0"/>
          <a:stretch/>
        </p:blipFill>
        <p:spPr>
          <a:xfrm>
            <a:off x="5501787" y="558705"/>
            <a:ext cx="701139" cy="720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9" type="ctrTitle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52" name="Google Shape;152;p23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3" name="Google Shape;153;p23"/>
          <p:cNvSpPr txBox="1"/>
          <p:nvPr>
            <p:ph idx="7" type="subTitle"/>
          </p:nvPr>
        </p:nvSpPr>
        <p:spPr>
          <a:xfrm>
            <a:off x="3994398" y="4112325"/>
            <a:ext cx="36654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Model performance, data visualization, analysis, reflection</a:t>
            </a:r>
            <a:endParaRPr sz="1800"/>
          </a:p>
        </p:txBody>
      </p:sp>
      <p:sp>
        <p:nvSpPr>
          <p:cNvPr id="154" name="Google Shape;154;p23"/>
          <p:cNvSpPr txBox="1"/>
          <p:nvPr>
            <p:ph idx="6" type="ctrTitle"/>
          </p:nvPr>
        </p:nvSpPr>
        <p:spPr>
          <a:xfrm>
            <a:off x="3994408" y="3315554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Results and Discussion</a:t>
            </a:r>
            <a:endParaRPr sz="2200"/>
          </a:p>
        </p:txBody>
      </p:sp>
      <p:sp>
        <p:nvSpPr>
          <p:cNvPr id="155" name="Google Shape;155;p23"/>
          <p:cNvSpPr txBox="1"/>
          <p:nvPr>
            <p:ph idx="8" type="title"/>
          </p:nvPr>
        </p:nvSpPr>
        <p:spPr>
          <a:xfrm>
            <a:off x="2023000" y="3723808"/>
            <a:ext cx="22080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03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156" name="Google Shape;156;p23"/>
          <p:cNvSpPr txBox="1"/>
          <p:nvPr>
            <p:ph type="ctrTitle"/>
          </p:nvPr>
        </p:nvSpPr>
        <p:spPr>
          <a:xfrm>
            <a:off x="3988659" y="137750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Introduction</a:t>
            </a:r>
            <a:endParaRPr sz="2200"/>
          </a:p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3988648" y="936000"/>
            <a:ext cx="33258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</a:t>
            </a:r>
            <a:r>
              <a:rPr lang="es" sz="1800"/>
              <a:t>ntext, motivation, related works, </a:t>
            </a:r>
            <a:r>
              <a:rPr lang="es" sz="1800"/>
              <a:t>problem, objective, scope</a:t>
            </a:r>
            <a:endParaRPr sz="1800"/>
          </a:p>
        </p:txBody>
      </p:sp>
      <p:sp>
        <p:nvSpPr>
          <p:cNvPr id="158" name="Google Shape;158;p23"/>
          <p:cNvSpPr txBox="1"/>
          <p:nvPr>
            <p:ph idx="2" type="title"/>
          </p:nvPr>
        </p:nvSpPr>
        <p:spPr>
          <a:xfrm>
            <a:off x="2023000" y="552656"/>
            <a:ext cx="24402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01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159" name="Google Shape;159;p23"/>
          <p:cNvSpPr txBox="1"/>
          <p:nvPr>
            <p:ph idx="3" type="ctrTitle"/>
          </p:nvPr>
        </p:nvSpPr>
        <p:spPr>
          <a:xfrm>
            <a:off x="3990572" y="1710002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Methodology and Implementation</a:t>
            </a:r>
            <a:endParaRPr sz="2200"/>
          </a:p>
        </p:txBody>
      </p:sp>
      <p:sp>
        <p:nvSpPr>
          <p:cNvPr id="160" name="Google Shape;160;p23"/>
          <p:cNvSpPr txBox="1"/>
          <p:nvPr>
            <p:ph idx="4" type="subTitle"/>
          </p:nvPr>
        </p:nvSpPr>
        <p:spPr>
          <a:xfrm>
            <a:off x="3990575" y="2507500"/>
            <a:ext cx="38952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Key concepts, setup, workflow, data collection, machine learning</a:t>
            </a:r>
            <a:endParaRPr sz="1800"/>
          </a:p>
        </p:txBody>
      </p:sp>
      <p:sp>
        <p:nvSpPr>
          <p:cNvPr id="161" name="Google Shape;161;p23"/>
          <p:cNvSpPr txBox="1"/>
          <p:nvPr>
            <p:ph idx="5" type="title"/>
          </p:nvPr>
        </p:nvSpPr>
        <p:spPr>
          <a:xfrm>
            <a:off x="2023000" y="2121582"/>
            <a:ext cx="22665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02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/>
          <p:nvPr>
            <p:ph idx="1" type="subTitle"/>
          </p:nvPr>
        </p:nvSpPr>
        <p:spPr>
          <a:xfrm>
            <a:off x="4857275" y="589133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&gt;150 lux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Day-to-day living</a:t>
            </a:r>
            <a:endParaRPr sz="1500"/>
          </a:p>
        </p:txBody>
      </p:sp>
      <p:sp>
        <p:nvSpPr>
          <p:cNvPr id="416" name="Google Shape;416;p41"/>
          <p:cNvSpPr txBox="1"/>
          <p:nvPr>
            <p:ph idx="2" type="subTitle"/>
          </p:nvPr>
        </p:nvSpPr>
        <p:spPr>
          <a:xfrm>
            <a:off x="4857275" y="2347450"/>
            <a:ext cx="2217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&gt;300 lux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Basic reading and writing</a:t>
            </a:r>
            <a:endParaRPr sz="1500"/>
          </a:p>
        </p:txBody>
      </p:sp>
      <p:sp>
        <p:nvSpPr>
          <p:cNvPr id="417" name="Google Shape;417;p41"/>
          <p:cNvSpPr txBox="1"/>
          <p:nvPr>
            <p:ph type="ctrTitle"/>
          </p:nvPr>
        </p:nvSpPr>
        <p:spPr>
          <a:xfrm>
            <a:off x="4598225" y="250958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Home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18" name="Google Shape;418;p41"/>
          <p:cNvSpPr txBox="1"/>
          <p:nvPr>
            <p:ph idx="3" type="ctrTitle"/>
          </p:nvPr>
        </p:nvSpPr>
        <p:spPr>
          <a:xfrm>
            <a:off x="4598225" y="2009270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Classroom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4282872" y="-19500"/>
            <a:ext cx="104100" cy="16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/>
          <p:nvPr/>
        </p:nvSpPr>
        <p:spPr>
          <a:xfrm>
            <a:off x="4282872" y="1738798"/>
            <a:ext cx="104100" cy="16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1"/>
          <p:cNvSpPr/>
          <p:nvPr/>
        </p:nvSpPr>
        <p:spPr>
          <a:xfrm>
            <a:off x="4282872" y="3497098"/>
            <a:ext cx="104100" cy="16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1"/>
          <p:cNvSpPr txBox="1"/>
          <p:nvPr>
            <p:ph idx="2" type="subTitle"/>
          </p:nvPr>
        </p:nvSpPr>
        <p:spPr>
          <a:xfrm>
            <a:off x="4857275" y="41057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&gt;500 lux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General treatment</a:t>
            </a:r>
            <a:endParaRPr sz="1500"/>
          </a:p>
        </p:txBody>
      </p:sp>
      <p:sp>
        <p:nvSpPr>
          <p:cNvPr id="423" name="Google Shape;423;p41"/>
          <p:cNvSpPr txBox="1"/>
          <p:nvPr>
            <p:ph idx="3" type="ctrTitle"/>
          </p:nvPr>
        </p:nvSpPr>
        <p:spPr>
          <a:xfrm>
            <a:off x="4598225" y="3767595"/>
            <a:ext cx="26193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Clinic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24" name="Google Shape;4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775" y="1738800"/>
            <a:ext cx="2677086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5775" y="25"/>
            <a:ext cx="2677087" cy="16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775" y="3497099"/>
            <a:ext cx="2677087" cy="16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1"/>
          <p:cNvSpPr/>
          <p:nvPr/>
        </p:nvSpPr>
        <p:spPr>
          <a:xfrm>
            <a:off x="0" y="875750"/>
            <a:ext cx="641400" cy="34908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9" name="Google Shape;429;p41"/>
          <p:cNvSpPr/>
          <p:nvPr/>
        </p:nvSpPr>
        <p:spPr>
          <a:xfrm flipH="1" rot="-5400000">
            <a:off x="6718200" y="1720038"/>
            <a:ext cx="3148200" cy="170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"/>
          <p:cNvSpPr txBox="1"/>
          <p:nvPr>
            <p:ph idx="3" type="ctrTitle"/>
          </p:nvPr>
        </p:nvSpPr>
        <p:spPr>
          <a:xfrm>
            <a:off x="7488900" y="1106238"/>
            <a:ext cx="16068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Lux threshold: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&gt;150 lux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Location: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Syria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Unit geometry: Standard kit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Design variable #1: Window configuration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Design variable #2: Orientation</a:t>
            </a:r>
            <a:endParaRPr b="0" sz="1200">
              <a:solidFill>
                <a:srgbClr val="BBBBBB"/>
              </a:solidFill>
            </a:endParaRPr>
          </a:p>
        </p:txBody>
      </p:sp>
      <p:sp>
        <p:nvSpPr>
          <p:cNvPr id="431" name="Google Shape;431;p41"/>
          <p:cNvSpPr txBox="1"/>
          <p:nvPr>
            <p:ph idx="3" type="ctrTitle"/>
          </p:nvPr>
        </p:nvSpPr>
        <p:spPr>
          <a:xfrm>
            <a:off x="7701750" y="580388"/>
            <a:ext cx="11811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accent1"/>
                </a:solidFill>
              </a:rPr>
              <a:t>SETUP</a:t>
            </a:r>
            <a:endParaRPr i="1" sz="1500">
              <a:solidFill>
                <a:schemeClr val="accent1"/>
              </a:solidFill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0" y="4753800"/>
            <a:ext cx="166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Kumar (2023)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2"/>
          <p:cNvPicPr preferRelativeResize="0"/>
          <p:nvPr/>
        </p:nvPicPr>
        <p:blipFill rotWithShape="1">
          <a:blip r:embed="rId3">
            <a:alphaModFix/>
          </a:blip>
          <a:srcRect b="16191" l="2789" r="0" t="0"/>
          <a:stretch/>
        </p:blipFill>
        <p:spPr>
          <a:xfrm>
            <a:off x="199025" y="802475"/>
            <a:ext cx="6942000" cy="33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/>
          <p:nvPr/>
        </p:nvSpPr>
        <p:spPr>
          <a:xfrm flipH="1" rot="-5400000">
            <a:off x="6718200" y="1720038"/>
            <a:ext cx="3148200" cy="170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"/>
          <p:cNvSpPr txBox="1"/>
          <p:nvPr>
            <p:ph idx="1" type="subTitle"/>
          </p:nvPr>
        </p:nvSpPr>
        <p:spPr>
          <a:xfrm flipH="1">
            <a:off x="134550" y="2721450"/>
            <a:ext cx="1834800" cy="131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chemeClr val="accent1"/>
                </a:solidFill>
              </a:rPr>
              <a:t>Zones </a:t>
            </a:r>
            <a:r>
              <a:rPr b="1" lang="es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&lt;30° from the equator</a:t>
            </a:r>
            <a:r>
              <a:rPr lang="es" sz="1400">
                <a:solidFill>
                  <a:schemeClr val="accent1"/>
                </a:solidFill>
              </a:rPr>
              <a:t> can have as much as </a:t>
            </a:r>
            <a:r>
              <a:rPr b="1" lang="es" sz="14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60% difference </a:t>
            </a:r>
            <a:r>
              <a:rPr lang="es" sz="1400">
                <a:solidFill>
                  <a:schemeClr val="accent1"/>
                </a:solidFill>
              </a:rPr>
              <a:t>in daylight performance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440" name="Google Shape;440;p42"/>
          <p:cNvSpPr txBox="1"/>
          <p:nvPr>
            <p:ph type="ctrTitle"/>
          </p:nvPr>
        </p:nvSpPr>
        <p:spPr>
          <a:xfrm>
            <a:off x="7488900" y="1106238"/>
            <a:ext cx="16068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Lux threshold: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&gt;150 lux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Location: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Syria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Unit geometry: Standard kit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Design variable #1: Window configuration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Design variable #2: Orientation</a:t>
            </a:r>
            <a:endParaRPr b="0" sz="1200">
              <a:solidFill>
                <a:srgbClr val="BBBBBB"/>
              </a:solidFill>
            </a:endParaRPr>
          </a:p>
        </p:txBody>
      </p:sp>
      <p:sp>
        <p:nvSpPr>
          <p:cNvPr id="441" name="Google Shape;441;p42"/>
          <p:cNvSpPr txBox="1"/>
          <p:nvPr>
            <p:ph idx="1" type="subTitle"/>
          </p:nvPr>
        </p:nvSpPr>
        <p:spPr>
          <a:xfrm flipH="1">
            <a:off x="0" y="370488"/>
            <a:ext cx="7308300" cy="4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s" sz="1500"/>
              <a:t>Köppen climate zones of c</a:t>
            </a:r>
            <a:r>
              <a:rPr i="1" lang="es" sz="1500"/>
              <a:t>ountries with the </a:t>
            </a:r>
            <a:r>
              <a:rPr i="1" lang="es" sz="1500" u="sng"/>
              <a:t>most populated</a:t>
            </a:r>
            <a:r>
              <a:rPr i="1" lang="es" sz="1500"/>
              <a:t> refugee camps</a:t>
            </a:r>
            <a:endParaRPr i="1" sz="1500"/>
          </a:p>
        </p:txBody>
      </p:sp>
      <p:pic>
        <p:nvPicPr>
          <p:cNvPr id="442" name="Google Shape;442;p42"/>
          <p:cNvPicPr preferRelativeResize="0"/>
          <p:nvPr/>
        </p:nvPicPr>
        <p:blipFill rotWithShape="1">
          <a:blip r:embed="rId4">
            <a:alphaModFix/>
          </a:blip>
          <a:srcRect b="0" l="0" r="1370" t="0"/>
          <a:stretch/>
        </p:blipFill>
        <p:spPr>
          <a:xfrm>
            <a:off x="2463825" y="3960975"/>
            <a:ext cx="4677199" cy="8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2"/>
          <p:cNvSpPr txBox="1"/>
          <p:nvPr>
            <p:ph type="ctrTitle"/>
          </p:nvPr>
        </p:nvSpPr>
        <p:spPr>
          <a:xfrm>
            <a:off x="7701750" y="580388"/>
            <a:ext cx="11811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accent1"/>
                </a:solidFill>
              </a:rPr>
              <a:t>SETUP</a:t>
            </a:r>
            <a:endParaRPr i="1" sz="1500">
              <a:solidFill>
                <a:schemeClr val="accent1"/>
              </a:solidFill>
            </a:endParaRPr>
          </a:p>
        </p:txBody>
      </p:sp>
      <p:sp>
        <p:nvSpPr>
          <p:cNvPr id="444" name="Google Shape;44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4179625" y="1845750"/>
            <a:ext cx="369600" cy="3252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0" y="4221600"/>
            <a:ext cx="16689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Terne (2022)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Köppen (1936)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Dyvik (2023)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Munoz et al. (2014)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3"/>
          <p:cNvPicPr preferRelativeResize="0"/>
          <p:nvPr/>
        </p:nvPicPr>
        <p:blipFill rotWithShape="1">
          <a:blip r:embed="rId3">
            <a:alphaModFix/>
          </a:blip>
          <a:srcRect b="4267" l="2949" r="7413" t="6271"/>
          <a:stretch/>
        </p:blipFill>
        <p:spPr>
          <a:xfrm>
            <a:off x="2705475" y="1005348"/>
            <a:ext cx="4665858" cy="34797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3"/>
          <p:cNvCxnSpPr>
            <a:endCxn id="453" idx="2"/>
          </p:cNvCxnSpPr>
          <p:nvPr/>
        </p:nvCxnSpPr>
        <p:spPr>
          <a:xfrm rot="10800000">
            <a:off x="4542573" y="1122663"/>
            <a:ext cx="1940100" cy="342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53" name="Google Shape;453;p43"/>
          <p:cNvSpPr txBox="1"/>
          <p:nvPr>
            <p:ph idx="4294967295" type="subTitle"/>
          </p:nvPr>
        </p:nvSpPr>
        <p:spPr>
          <a:xfrm>
            <a:off x="3442923" y="462963"/>
            <a:ext cx="21993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Livvic"/>
                <a:ea typeface="Livvic"/>
                <a:cs typeface="Livvic"/>
                <a:sym typeface="Livvic"/>
              </a:rPr>
              <a:t>Assume</a:t>
            </a:r>
            <a:r>
              <a:rPr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high windows for ventilation</a:t>
            </a:r>
            <a:endParaRPr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454" name="Google Shape;454;p43"/>
          <p:cNvGrpSpPr/>
          <p:nvPr/>
        </p:nvGrpSpPr>
        <p:grpSpPr>
          <a:xfrm>
            <a:off x="506795" y="997654"/>
            <a:ext cx="1150420" cy="638076"/>
            <a:chOff x="2923275" y="1060775"/>
            <a:chExt cx="1504800" cy="949800"/>
          </a:xfrm>
        </p:grpSpPr>
        <p:sp>
          <p:nvSpPr>
            <p:cNvPr id="455" name="Google Shape;455;p43"/>
            <p:cNvSpPr/>
            <p:nvPr/>
          </p:nvSpPr>
          <p:spPr>
            <a:xfrm>
              <a:off x="2923275" y="1060775"/>
              <a:ext cx="1504800" cy="949800"/>
            </a:xfrm>
            <a:prstGeom prst="rtTriangle">
              <a:avLst/>
            </a:prstGeom>
            <a:solidFill>
              <a:srgbClr val="E79E9D"/>
            </a:solidFill>
            <a:ln cap="flat" cmpd="sng" w="19050">
              <a:solidFill>
                <a:srgbClr val="D65F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3069100" y="1529575"/>
              <a:ext cx="382500" cy="357600"/>
            </a:xfrm>
            <a:prstGeom prst="rect">
              <a:avLst/>
            </a:prstGeom>
            <a:solidFill>
              <a:srgbClr val="D65F5E"/>
            </a:solidFill>
            <a:ln cap="flat" cmpd="sng" w="19050">
              <a:solidFill>
                <a:srgbClr val="D65F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43"/>
          <p:cNvGrpSpPr/>
          <p:nvPr/>
        </p:nvGrpSpPr>
        <p:grpSpPr>
          <a:xfrm>
            <a:off x="506921" y="1840773"/>
            <a:ext cx="1150420" cy="638076"/>
            <a:chOff x="756800" y="1060775"/>
            <a:chExt cx="1504800" cy="949800"/>
          </a:xfrm>
        </p:grpSpPr>
        <p:sp>
          <p:nvSpPr>
            <p:cNvPr id="458" name="Google Shape;458;p43"/>
            <p:cNvSpPr/>
            <p:nvPr/>
          </p:nvSpPr>
          <p:spPr>
            <a:xfrm flipH="1">
              <a:off x="756800" y="1060775"/>
              <a:ext cx="1504800" cy="949800"/>
            </a:xfrm>
            <a:prstGeom prst="rtTriangle">
              <a:avLst/>
            </a:prstGeom>
            <a:solidFill>
              <a:srgbClr val="E79E9D"/>
            </a:solidFill>
            <a:ln cap="flat" cmpd="sng" w="19050">
              <a:solidFill>
                <a:srgbClr val="D65F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1739200" y="1529575"/>
              <a:ext cx="382500" cy="357600"/>
            </a:xfrm>
            <a:prstGeom prst="rect">
              <a:avLst/>
            </a:prstGeom>
            <a:solidFill>
              <a:srgbClr val="D65F5E"/>
            </a:solidFill>
            <a:ln cap="flat" cmpd="sng" w="19050">
              <a:solidFill>
                <a:srgbClr val="D65F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43"/>
          <p:cNvSpPr/>
          <p:nvPr/>
        </p:nvSpPr>
        <p:spPr>
          <a:xfrm>
            <a:off x="483900" y="2683882"/>
            <a:ext cx="575100" cy="1160100"/>
          </a:xfrm>
          <a:prstGeom prst="rect">
            <a:avLst/>
          </a:prstGeom>
          <a:solidFill>
            <a:srgbClr val="E79E9D"/>
          </a:solidFill>
          <a:ln cap="flat" cmpd="sng" w="19050">
            <a:solidFill>
              <a:srgbClr val="D65F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43"/>
          <p:cNvGrpSpPr/>
          <p:nvPr/>
        </p:nvGrpSpPr>
        <p:grpSpPr>
          <a:xfrm>
            <a:off x="1903485" y="1150813"/>
            <a:ext cx="575210" cy="1160064"/>
            <a:chOff x="1529475" y="2084525"/>
            <a:chExt cx="752400" cy="1726800"/>
          </a:xfrm>
        </p:grpSpPr>
        <p:sp>
          <p:nvSpPr>
            <p:cNvPr id="462" name="Google Shape;462;p43"/>
            <p:cNvSpPr/>
            <p:nvPr/>
          </p:nvSpPr>
          <p:spPr>
            <a:xfrm>
              <a:off x="1529475" y="2084525"/>
              <a:ext cx="752400" cy="1726800"/>
            </a:xfrm>
            <a:prstGeom prst="rect">
              <a:avLst/>
            </a:prstGeom>
            <a:solidFill>
              <a:srgbClr val="E79E9D"/>
            </a:solidFill>
            <a:ln cap="flat" cmpd="sng" w="19050">
              <a:solidFill>
                <a:srgbClr val="D65F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1714425" y="2339300"/>
              <a:ext cx="382500" cy="357600"/>
            </a:xfrm>
            <a:prstGeom prst="rect">
              <a:avLst/>
            </a:prstGeom>
            <a:solidFill>
              <a:srgbClr val="D65F5E"/>
            </a:solidFill>
            <a:ln cap="flat" cmpd="sng" w="19050">
              <a:solidFill>
                <a:srgbClr val="D65F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43"/>
          <p:cNvSpPr/>
          <p:nvPr/>
        </p:nvSpPr>
        <p:spPr>
          <a:xfrm>
            <a:off x="2252318" y="2824260"/>
            <a:ext cx="56700" cy="1185900"/>
          </a:xfrm>
          <a:prstGeom prst="rect">
            <a:avLst/>
          </a:prstGeom>
          <a:solidFill>
            <a:srgbClr val="9FA0A4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1299665" y="2683884"/>
            <a:ext cx="575100" cy="1160100"/>
          </a:xfrm>
          <a:prstGeom prst="rect">
            <a:avLst/>
          </a:prstGeom>
          <a:solidFill>
            <a:srgbClr val="BBBBBB"/>
          </a:solidFill>
          <a:ln cap="flat" cmpd="sng" w="1905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2115437" y="3920843"/>
            <a:ext cx="330300" cy="225000"/>
          </a:xfrm>
          <a:prstGeom prst="plaque">
            <a:avLst>
              <a:gd fmla="val 37572" name="adj"/>
            </a:avLst>
          </a:prstGeom>
          <a:solidFill>
            <a:srgbClr val="BBBBB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>
            <a:off x="2115437" y="2683894"/>
            <a:ext cx="330300" cy="225000"/>
          </a:xfrm>
          <a:prstGeom prst="plaque">
            <a:avLst>
              <a:gd fmla="val 37572" name="adj"/>
            </a:avLst>
          </a:prstGeom>
          <a:solidFill>
            <a:srgbClr val="BBBBB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/>
          <p:nvPr/>
        </p:nvSpPr>
        <p:spPr>
          <a:xfrm>
            <a:off x="1530355" y="3242276"/>
            <a:ext cx="275184" cy="43578"/>
          </a:xfrm>
          <a:prstGeom prst="flowChartTerminator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3"/>
          <p:cNvSpPr txBox="1"/>
          <p:nvPr/>
        </p:nvSpPr>
        <p:spPr>
          <a:xfrm>
            <a:off x="1302292" y="1186877"/>
            <a:ext cx="374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x2</a:t>
            </a:r>
            <a:endParaRPr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635029" y="1974519"/>
            <a:ext cx="374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x2</a:t>
            </a:r>
            <a:endParaRPr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2004068" y="2288537"/>
            <a:ext cx="3744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x4</a:t>
            </a:r>
            <a:endParaRPr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483908" y="3821766"/>
            <a:ext cx="575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x27</a:t>
            </a:r>
            <a:endParaRPr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1422096" y="3821766"/>
            <a:ext cx="330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x1</a:t>
            </a:r>
            <a:endParaRPr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4" name="Google Shape;474;p43"/>
          <p:cNvSpPr txBox="1"/>
          <p:nvPr/>
        </p:nvSpPr>
        <p:spPr>
          <a:xfrm>
            <a:off x="2324347" y="3268531"/>
            <a:ext cx="452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osefin Sans"/>
                <a:ea typeface="Josefin Sans"/>
                <a:cs typeface="Josefin Sans"/>
                <a:sym typeface="Josefin Sans"/>
              </a:rPr>
              <a:t>x71</a:t>
            </a:r>
            <a:endParaRPr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75" name="Google Shape;475;p43"/>
          <p:cNvSpPr txBox="1"/>
          <p:nvPr>
            <p:ph idx="4294967295" type="subTitle"/>
          </p:nvPr>
        </p:nvSpPr>
        <p:spPr>
          <a:xfrm>
            <a:off x="729159" y="469075"/>
            <a:ext cx="15207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Livvic"/>
                <a:ea typeface="Livvic"/>
                <a:cs typeface="Livvic"/>
                <a:sym typeface="Livvic"/>
              </a:rPr>
              <a:t>Standard kit</a:t>
            </a:r>
            <a:endParaRPr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6" name="Google Shape;476;p43"/>
          <p:cNvSpPr txBox="1"/>
          <p:nvPr>
            <p:ph idx="4294967295" type="subTitle"/>
          </p:nvPr>
        </p:nvSpPr>
        <p:spPr>
          <a:xfrm>
            <a:off x="5988751" y="4237908"/>
            <a:ext cx="21993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Livvic"/>
                <a:ea typeface="Livvic"/>
                <a:cs typeface="Livvic"/>
                <a:sym typeface="Livvic"/>
              </a:rPr>
              <a:t>Assume</a:t>
            </a:r>
            <a:r>
              <a:rPr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s" sz="1500">
                <a:latin typeface="Livvic"/>
                <a:ea typeface="Livvic"/>
                <a:cs typeface="Livvic"/>
                <a:sym typeface="Livvic"/>
              </a:rPr>
              <a:t>c</a:t>
            </a:r>
            <a:r>
              <a:rPr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losed door for security and privacy</a:t>
            </a:r>
            <a:endParaRPr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477" name="Google Shape;477;p43"/>
          <p:cNvCxnSpPr>
            <a:stCxn id="476" idx="1"/>
          </p:cNvCxnSpPr>
          <p:nvPr/>
        </p:nvCxnSpPr>
        <p:spPr>
          <a:xfrm rot="10800000">
            <a:off x="5274151" y="3482958"/>
            <a:ext cx="714600" cy="1084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78" name="Google Shape;47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9" name="Google Shape;479;p43"/>
          <p:cNvSpPr/>
          <p:nvPr/>
        </p:nvSpPr>
        <p:spPr>
          <a:xfrm flipH="1" rot="-5400000">
            <a:off x="6718200" y="1720038"/>
            <a:ext cx="3148200" cy="170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"/>
          <p:cNvSpPr txBox="1"/>
          <p:nvPr>
            <p:ph idx="4294967295" type="ctrTitle"/>
          </p:nvPr>
        </p:nvSpPr>
        <p:spPr>
          <a:xfrm>
            <a:off x="7488900" y="1106238"/>
            <a:ext cx="16068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Lux threshold: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&gt;150 lux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Location: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Syria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Unit geometry: Standard kit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Design variable #1: </a:t>
            </a:r>
            <a:r>
              <a:rPr b="0" lang="es" sz="1200">
                <a:solidFill>
                  <a:srgbClr val="BBBBBB"/>
                </a:solidFill>
              </a:rPr>
              <a:t>Window configuration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Design variable #2: Orientation</a:t>
            </a:r>
            <a:endParaRPr b="0" sz="1200">
              <a:solidFill>
                <a:srgbClr val="BBBBBB"/>
              </a:solidFill>
            </a:endParaRPr>
          </a:p>
        </p:txBody>
      </p:sp>
      <p:sp>
        <p:nvSpPr>
          <p:cNvPr id="481" name="Google Shape;481;p43"/>
          <p:cNvSpPr txBox="1"/>
          <p:nvPr>
            <p:ph idx="4294967295" type="ctrTitle"/>
          </p:nvPr>
        </p:nvSpPr>
        <p:spPr>
          <a:xfrm>
            <a:off x="7701750" y="580388"/>
            <a:ext cx="11811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accent1"/>
                </a:solidFill>
              </a:rPr>
              <a:t>SETUP</a:t>
            </a:r>
            <a:endParaRPr i="1" sz="1500">
              <a:solidFill>
                <a:schemeClr val="accent1"/>
              </a:solidFill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0" y="4407100"/>
            <a:ext cx="16689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Brownell (2020)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Housing Innovation Collaborative (2023)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8" name="Google Shape;488;p44"/>
          <p:cNvSpPr/>
          <p:nvPr/>
        </p:nvSpPr>
        <p:spPr>
          <a:xfrm flipH="1" rot="-5400000">
            <a:off x="6718200" y="1720038"/>
            <a:ext cx="3148200" cy="170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 txBox="1"/>
          <p:nvPr>
            <p:ph idx="4294967295" type="ctrTitle"/>
          </p:nvPr>
        </p:nvSpPr>
        <p:spPr>
          <a:xfrm>
            <a:off x="7488900" y="1106238"/>
            <a:ext cx="16068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L</a:t>
            </a:r>
            <a:r>
              <a:rPr b="0" lang="es" sz="1200">
                <a:solidFill>
                  <a:srgbClr val="BBBBBB"/>
                </a:solidFill>
              </a:rPr>
              <a:t>ux threshold: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&gt;150 lux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Location: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Syria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Unit geometry: Standard kit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Design variable #1: </a:t>
            </a:r>
            <a:r>
              <a:rPr lang="es" sz="1200">
                <a:solidFill>
                  <a:schemeClr val="lt1"/>
                </a:solidFill>
              </a:rPr>
              <a:t>Window configuration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Design variable #2: Orientation</a:t>
            </a:r>
            <a:endParaRPr b="0" sz="1200">
              <a:solidFill>
                <a:srgbClr val="BBBBBB"/>
              </a:solidFill>
            </a:endParaRPr>
          </a:p>
        </p:txBody>
      </p:sp>
      <p:sp>
        <p:nvSpPr>
          <p:cNvPr id="490" name="Google Shape;490;p44"/>
          <p:cNvSpPr txBox="1"/>
          <p:nvPr>
            <p:ph idx="4294967295" type="ctrTitle"/>
          </p:nvPr>
        </p:nvSpPr>
        <p:spPr>
          <a:xfrm>
            <a:off x="7701750" y="580388"/>
            <a:ext cx="11811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accent1"/>
                </a:solidFill>
              </a:rPr>
              <a:t>SETUP</a:t>
            </a:r>
            <a:endParaRPr i="1" sz="1500">
              <a:solidFill>
                <a:schemeClr val="accent1"/>
              </a:solidFill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0" y="4753800"/>
            <a:ext cx="166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Kaminska (2020)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3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5"/>
          <p:cNvPicPr preferRelativeResize="0"/>
          <p:nvPr/>
        </p:nvPicPr>
        <p:blipFill rotWithShape="1">
          <a:blip r:embed="rId3">
            <a:alphaModFix/>
          </a:blip>
          <a:srcRect b="12072" l="0" r="3484" t="0"/>
          <a:stretch/>
        </p:blipFill>
        <p:spPr>
          <a:xfrm>
            <a:off x="952500" y="1"/>
            <a:ext cx="5886201" cy="53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9" name="Google Shape;499;p45"/>
          <p:cNvSpPr/>
          <p:nvPr/>
        </p:nvSpPr>
        <p:spPr>
          <a:xfrm flipH="1" rot="-5400000">
            <a:off x="6718200" y="1720038"/>
            <a:ext cx="3148200" cy="170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5"/>
          <p:cNvSpPr txBox="1"/>
          <p:nvPr>
            <p:ph idx="4294967295" type="ctrTitle"/>
          </p:nvPr>
        </p:nvSpPr>
        <p:spPr>
          <a:xfrm>
            <a:off x="7488900" y="1106238"/>
            <a:ext cx="16068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L</a:t>
            </a:r>
            <a:r>
              <a:rPr b="0" lang="es" sz="1200">
                <a:solidFill>
                  <a:srgbClr val="BBBBBB"/>
                </a:solidFill>
              </a:rPr>
              <a:t>ux threshold: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&gt;150 lux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Location: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Syria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Unit geometry: Standard kit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200">
                <a:solidFill>
                  <a:srgbClr val="BBBBBB"/>
                </a:solidFill>
              </a:rPr>
              <a:t>Design variable #1: </a:t>
            </a:r>
            <a:r>
              <a:rPr b="0" lang="es" sz="1200">
                <a:solidFill>
                  <a:srgbClr val="BBBBBB"/>
                </a:solidFill>
              </a:rPr>
              <a:t>Window configuration</a:t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BBB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Design variable #2: Orientation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01" name="Google Shape;501;p45"/>
          <p:cNvSpPr txBox="1"/>
          <p:nvPr>
            <p:ph idx="4294967295" type="ctrTitle"/>
          </p:nvPr>
        </p:nvSpPr>
        <p:spPr>
          <a:xfrm>
            <a:off x="7701750" y="580388"/>
            <a:ext cx="1181100" cy="3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accent1"/>
                </a:solidFill>
              </a:rPr>
              <a:t>SETUP</a:t>
            </a:r>
            <a:endParaRPr i="1" sz="1500">
              <a:solidFill>
                <a:schemeClr val="accent1"/>
              </a:solidFill>
            </a:endParaRPr>
          </a:p>
        </p:txBody>
      </p:sp>
      <p:sp>
        <p:nvSpPr>
          <p:cNvPr id="502" name="Google Shape;502;p45"/>
          <p:cNvSpPr txBox="1"/>
          <p:nvPr/>
        </p:nvSpPr>
        <p:spPr>
          <a:xfrm>
            <a:off x="0" y="4753800"/>
            <a:ext cx="213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Zomorodian et al. (2016)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"/>
          <p:cNvSpPr txBox="1"/>
          <p:nvPr>
            <p:ph idx="6" type="ctrTitle"/>
          </p:nvPr>
        </p:nvSpPr>
        <p:spPr>
          <a:xfrm>
            <a:off x="3295500" y="297675"/>
            <a:ext cx="25530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Workflow: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Data collection</a:t>
            </a:r>
            <a:endParaRPr b="0"/>
          </a:p>
        </p:txBody>
      </p:sp>
      <p:sp>
        <p:nvSpPr>
          <p:cNvPr id="508" name="Google Shape;508;p46"/>
          <p:cNvSpPr txBox="1"/>
          <p:nvPr>
            <p:ph type="ctrTitle"/>
          </p:nvPr>
        </p:nvSpPr>
        <p:spPr>
          <a:xfrm>
            <a:off x="1220200" y="2219363"/>
            <a:ext cx="24237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Panel binaries</a:t>
            </a:r>
            <a:endParaRPr/>
          </a:p>
        </p:txBody>
      </p:sp>
      <p:sp>
        <p:nvSpPr>
          <p:cNvPr id="509" name="Google Shape;509;p46"/>
          <p:cNvSpPr txBox="1"/>
          <p:nvPr>
            <p:ph idx="4294967295" type="subTitle"/>
          </p:nvPr>
        </p:nvSpPr>
        <p:spPr>
          <a:xfrm>
            <a:off x="2454050" y="3136025"/>
            <a:ext cx="680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Window</a:t>
            </a:r>
            <a:endParaRPr/>
          </a:p>
        </p:txBody>
      </p:sp>
      <p:graphicFrame>
        <p:nvGraphicFramePr>
          <p:cNvPr id="510" name="Google Shape;510;p46"/>
          <p:cNvGraphicFramePr/>
          <p:nvPr/>
        </p:nvGraphicFramePr>
        <p:xfrm>
          <a:off x="837350" y="128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4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5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6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7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8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9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10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12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13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14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16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17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18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1" name="Google Shape;511;p46"/>
          <p:cNvGraphicFramePr/>
          <p:nvPr/>
        </p:nvGraphicFramePr>
        <p:xfrm>
          <a:off x="4619300" y="221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2" name="Google Shape;512;p46"/>
          <p:cNvGraphicFramePr/>
          <p:nvPr/>
        </p:nvGraphicFramePr>
        <p:xfrm>
          <a:off x="4619300" y="4148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14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13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12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10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3" name="Google Shape;513;p46"/>
          <p:cNvGraphicFramePr/>
          <p:nvPr/>
        </p:nvGraphicFramePr>
        <p:xfrm>
          <a:off x="4236450" y="262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382850"/>
              </a:tblGrid>
              <a:tr h="2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solidFill>
                      <a:srgbClr val="212121"/>
                    </a:solidFill>
                  </a:tcPr>
                </a:tc>
              </a:tr>
              <a:tr h="2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18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  <a:tr h="2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17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  <a:tr h="2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16</a:t>
                      </a:r>
                      <a:endParaRPr sz="1300"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4" name="Google Shape;514;p46"/>
          <p:cNvGraphicFramePr/>
          <p:nvPr/>
        </p:nvGraphicFramePr>
        <p:xfrm>
          <a:off x="6916400" y="262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382850"/>
              </a:tblGrid>
              <a:tr h="2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  <a:tr h="2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  <a:tr h="2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  <a:tr h="26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5" name="Google Shape;515;p46"/>
          <p:cNvSpPr/>
          <p:nvPr/>
        </p:nvSpPr>
        <p:spPr>
          <a:xfrm>
            <a:off x="1902200" y="3680175"/>
            <a:ext cx="382800" cy="396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6"/>
          <p:cNvSpPr/>
          <p:nvPr/>
        </p:nvSpPr>
        <p:spPr>
          <a:xfrm>
            <a:off x="1902200" y="3065125"/>
            <a:ext cx="382800" cy="3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6"/>
          <p:cNvSpPr txBox="1"/>
          <p:nvPr>
            <p:ph idx="4294967295" type="subTitle"/>
          </p:nvPr>
        </p:nvSpPr>
        <p:spPr>
          <a:xfrm>
            <a:off x="5471600" y="1954475"/>
            <a:ext cx="5925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West</a:t>
            </a:r>
            <a:endParaRPr/>
          </a:p>
        </p:txBody>
      </p:sp>
      <p:sp>
        <p:nvSpPr>
          <p:cNvPr id="518" name="Google Shape;518;p46"/>
          <p:cNvSpPr txBox="1"/>
          <p:nvPr>
            <p:ph idx="4294967295" type="subTitle"/>
          </p:nvPr>
        </p:nvSpPr>
        <p:spPr>
          <a:xfrm>
            <a:off x="5471600" y="4570950"/>
            <a:ext cx="5925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East</a:t>
            </a:r>
            <a:endParaRPr/>
          </a:p>
        </p:txBody>
      </p:sp>
      <p:sp>
        <p:nvSpPr>
          <p:cNvPr id="519" name="Google Shape;519;p46"/>
          <p:cNvSpPr txBox="1"/>
          <p:nvPr>
            <p:ph idx="4294967295" type="subTitle"/>
          </p:nvPr>
        </p:nvSpPr>
        <p:spPr>
          <a:xfrm>
            <a:off x="7299250" y="3284300"/>
            <a:ext cx="680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North</a:t>
            </a:r>
            <a:endParaRPr/>
          </a:p>
        </p:txBody>
      </p:sp>
      <p:sp>
        <p:nvSpPr>
          <p:cNvPr id="520" name="Google Shape;520;p46"/>
          <p:cNvSpPr txBox="1"/>
          <p:nvPr>
            <p:ph idx="4294967295" type="subTitle"/>
          </p:nvPr>
        </p:nvSpPr>
        <p:spPr>
          <a:xfrm>
            <a:off x="3643900" y="3284300"/>
            <a:ext cx="7779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South</a:t>
            </a:r>
            <a:endParaRPr/>
          </a:p>
        </p:txBody>
      </p:sp>
      <p:sp>
        <p:nvSpPr>
          <p:cNvPr id="521" name="Google Shape;521;p46"/>
          <p:cNvSpPr txBox="1"/>
          <p:nvPr>
            <p:ph idx="4294967295" type="subTitle"/>
          </p:nvPr>
        </p:nvSpPr>
        <p:spPr>
          <a:xfrm>
            <a:off x="2454050" y="3777025"/>
            <a:ext cx="680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Window</a:t>
            </a:r>
            <a:endParaRPr/>
          </a:p>
        </p:txBody>
      </p:sp>
      <p:pic>
        <p:nvPicPr>
          <p:cNvPr id="522" name="Google Shape;522;p46"/>
          <p:cNvPicPr preferRelativeResize="0"/>
          <p:nvPr/>
        </p:nvPicPr>
        <p:blipFill rotWithShape="1">
          <a:blip r:embed="rId3">
            <a:alphaModFix amt="29000"/>
          </a:blip>
          <a:srcRect b="3532" l="2755" r="13744" t="2773"/>
          <a:stretch/>
        </p:blipFill>
        <p:spPr>
          <a:xfrm>
            <a:off x="4619300" y="2615577"/>
            <a:ext cx="2297098" cy="152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46"/>
          <p:cNvCxnSpPr/>
          <p:nvPr/>
        </p:nvCxnSpPr>
        <p:spPr>
          <a:xfrm>
            <a:off x="3840625" y="1759113"/>
            <a:ext cx="394500" cy="775500"/>
          </a:xfrm>
          <a:prstGeom prst="straightConnector1">
            <a:avLst/>
          </a:prstGeom>
          <a:noFill/>
          <a:ln cap="flat" cmpd="sng" w="19050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46"/>
          <p:cNvCxnSpPr/>
          <p:nvPr/>
        </p:nvCxnSpPr>
        <p:spPr>
          <a:xfrm>
            <a:off x="3840625" y="1759113"/>
            <a:ext cx="734700" cy="503400"/>
          </a:xfrm>
          <a:prstGeom prst="straightConnector1">
            <a:avLst/>
          </a:prstGeom>
          <a:noFill/>
          <a:ln cap="flat" cmpd="sng" w="19050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46"/>
          <p:cNvSpPr txBox="1"/>
          <p:nvPr>
            <p:ph idx="4294967295" type="subTitle"/>
          </p:nvPr>
        </p:nvSpPr>
        <p:spPr>
          <a:xfrm>
            <a:off x="1110350" y="1003275"/>
            <a:ext cx="680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 = 4</a:t>
            </a:r>
            <a:endParaRPr/>
          </a:p>
        </p:txBody>
      </p:sp>
      <p:sp>
        <p:nvSpPr>
          <p:cNvPr id="526" name="Google Shape;52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>
            <p:ph idx="6" type="ctrTitle"/>
          </p:nvPr>
        </p:nvSpPr>
        <p:spPr>
          <a:xfrm>
            <a:off x="3295500" y="297675"/>
            <a:ext cx="25530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Workflow: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Data collection</a:t>
            </a:r>
            <a:endParaRPr b="0"/>
          </a:p>
        </p:txBody>
      </p:sp>
      <p:sp>
        <p:nvSpPr>
          <p:cNvPr id="532" name="Google Shape;532;p47"/>
          <p:cNvSpPr txBox="1"/>
          <p:nvPr>
            <p:ph idx="1" type="subTitle"/>
          </p:nvPr>
        </p:nvSpPr>
        <p:spPr>
          <a:xfrm>
            <a:off x="1139500" y="1267400"/>
            <a:ext cx="34200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 track direction of windows in 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15 degree 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rotation 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intervals </a:t>
            </a:r>
            <a:r>
              <a:rPr lang="es" sz="1500"/>
              <a:t>from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 0-180°</a:t>
            </a:r>
            <a:endParaRPr sz="1500"/>
          </a:p>
        </p:txBody>
      </p:sp>
      <p:sp>
        <p:nvSpPr>
          <p:cNvPr id="533" name="Google Shape;533;p47"/>
          <p:cNvSpPr txBox="1"/>
          <p:nvPr>
            <p:ph type="ctrTitle"/>
          </p:nvPr>
        </p:nvSpPr>
        <p:spPr>
          <a:xfrm>
            <a:off x="568934" y="856325"/>
            <a:ext cx="20166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r>
              <a:rPr lang="es"/>
              <a:t>.    Orientation</a:t>
            </a:r>
            <a:endParaRPr/>
          </a:p>
        </p:txBody>
      </p:sp>
      <p:sp>
        <p:nvSpPr>
          <p:cNvPr id="534" name="Google Shape;53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5" name="Google Shape;535;p47"/>
          <p:cNvPicPr preferRelativeResize="0"/>
          <p:nvPr/>
        </p:nvPicPr>
        <p:blipFill rotWithShape="1">
          <a:blip r:embed="rId3">
            <a:alphaModFix/>
          </a:blip>
          <a:srcRect b="0" l="4589" r="0" t="0"/>
          <a:stretch/>
        </p:blipFill>
        <p:spPr>
          <a:xfrm>
            <a:off x="684775" y="2069075"/>
            <a:ext cx="3563025" cy="268077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7"/>
          <p:cNvSpPr txBox="1"/>
          <p:nvPr>
            <p:ph idx="1" type="subTitle"/>
          </p:nvPr>
        </p:nvSpPr>
        <p:spPr>
          <a:xfrm>
            <a:off x="6777838" y="856325"/>
            <a:ext cx="647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North</a:t>
            </a:r>
            <a:endParaRPr sz="1500"/>
          </a:p>
        </p:txBody>
      </p:sp>
      <p:pic>
        <p:nvPicPr>
          <p:cNvPr id="537" name="Google Shape;5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871" y="1252401"/>
            <a:ext cx="3713530" cy="348457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7"/>
          <p:cNvSpPr/>
          <p:nvPr/>
        </p:nvSpPr>
        <p:spPr>
          <a:xfrm>
            <a:off x="4907387" y="3576784"/>
            <a:ext cx="279600" cy="327900"/>
          </a:xfrm>
          <a:prstGeom prst="mathMultiply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539" name="Google Shape;5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433167">
            <a:off x="4445707" y="3576109"/>
            <a:ext cx="604123" cy="598078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7"/>
          <p:cNvSpPr/>
          <p:nvPr/>
        </p:nvSpPr>
        <p:spPr>
          <a:xfrm rot="8271449">
            <a:off x="4592507" y="1929424"/>
            <a:ext cx="2344641" cy="179153"/>
          </a:xfrm>
          <a:prstGeom prst="leftArrow">
            <a:avLst>
              <a:gd fmla="val 38447" name="adj1"/>
              <a:gd fmla="val 176935" name="adj2"/>
            </a:avLst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41" name="Google Shape;541;p47"/>
          <p:cNvSpPr txBox="1"/>
          <p:nvPr>
            <p:ph idx="1" type="subTitle"/>
          </p:nvPr>
        </p:nvSpPr>
        <p:spPr>
          <a:xfrm>
            <a:off x="4559480" y="3685517"/>
            <a:ext cx="3765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0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°</a:t>
            </a:r>
            <a:endParaRPr sz="1500"/>
          </a:p>
        </p:txBody>
      </p:sp>
      <p:sp>
        <p:nvSpPr>
          <p:cNvPr id="542" name="Google Shape;542;p47"/>
          <p:cNvSpPr txBox="1"/>
          <p:nvPr>
            <p:ph idx="1" type="subTitle"/>
          </p:nvPr>
        </p:nvSpPr>
        <p:spPr>
          <a:xfrm>
            <a:off x="4907387" y="1604759"/>
            <a:ext cx="647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West</a:t>
            </a:r>
            <a:endParaRPr sz="1500"/>
          </a:p>
        </p:txBody>
      </p:sp>
      <p:sp>
        <p:nvSpPr>
          <p:cNvPr id="543" name="Google Shape;543;p47"/>
          <p:cNvSpPr txBox="1"/>
          <p:nvPr>
            <p:ph idx="1" type="subTitle"/>
          </p:nvPr>
        </p:nvSpPr>
        <p:spPr>
          <a:xfrm>
            <a:off x="7839834" y="3576784"/>
            <a:ext cx="647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East</a:t>
            </a:r>
            <a:endParaRPr sz="1500"/>
          </a:p>
        </p:txBody>
      </p:sp>
      <p:sp>
        <p:nvSpPr>
          <p:cNvPr id="544" name="Google Shape;544;p47"/>
          <p:cNvSpPr txBox="1"/>
          <p:nvPr>
            <p:ph idx="1" type="subTitle"/>
          </p:nvPr>
        </p:nvSpPr>
        <p:spPr>
          <a:xfrm>
            <a:off x="4907387" y="4266588"/>
            <a:ext cx="647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South</a:t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8"/>
          <p:cNvSpPr txBox="1"/>
          <p:nvPr>
            <p:ph idx="6" type="ctrTitle"/>
          </p:nvPr>
        </p:nvSpPr>
        <p:spPr>
          <a:xfrm>
            <a:off x="3295500" y="297675"/>
            <a:ext cx="25530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Workflow: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/>
              <a:t>Data collection</a:t>
            </a:r>
            <a:endParaRPr b="0"/>
          </a:p>
        </p:txBody>
      </p:sp>
      <p:sp>
        <p:nvSpPr>
          <p:cNvPr id="550" name="Google Shape;550;p48"/>
          <p:cNvSpPr txBox="1"/>
          <p:nvPr>
            <p:ph idx="1" type="subTitle"/>
          </p:nvPr>
        </p:nvSpPr>
        <p:spPr>
          <a:xfrm>
            <a:off x="1261888" y="1515325"/>
            <a:ext cx="15876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 simulate DA values</a:t>
            </a:r>
            <a:endParaRPr sz="1500"/>
          </a:p>
        </p:txBody>
      </p:sp>
      <p:pic>
        <p:nvPicPr>
          <p:cNvPr id="551" name="Google Shape;5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125" y="1003275"/>
            <a:ext cx="5463536" cy="38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8"/>
          <p:cNvSpPr txBox="1"/>
          <p:nvPr>
            <p:ph idx="1" type="subTitle"/>
          </p:nvPr>
        </p:nvSpPr>
        <p:spPr>
          <a:xfrm>
            <a:off x="1261888" y="2700550"/>
            <a:ext cx="15876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 assess DA maximization</a:t>
            </a:r>
            <a:endParaRPr sz="1500"/>
          </a:p>
        </p:txBody>
      </p:sp>
      <p:sp>
        <p:nvSpPr>
          <p:cNvPr id="553" name="Google Shape;553;p48"/>
          <p:cNvSpPr txBox="1"/>
          <p:nvPr>
            <p:ph type="ctrTitle"/>
          </p:nvPr>
        </p:nvSpPr>
        <p:spPr>
          <a:xfrm>
            <a:off x="691338" y="2289463"/>
            <a:ext cx="24237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</a:t>
            </a:r>
            <a:r>
              <a:rPr lang="es"/>
              <a:t>.    % of total area</a:t>
            </a:r>
            <a:endParaRPr/>
          </a:p>
        </p:txBody>
      </p:sp>
      <p:sp>
        <p:nvSpPr>
          <p:cNvPr id="554" name="Google Shape;554;p48"/>
          <p:cNvSpPr txBox="1"/>
          <p:nvPr>
            <p:ph idx="1" type="subTitle"/>
          </p:nvPr>
        </p:nvSpPr>
        <p:spPr>
          <a:xfrm>
            <a:off x="1261901" y="3885775"/>
            <a:ext cx="21825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To account for dark corners/even distribution</a:t>
            </a:r>
            <a:endParaRPr sz="1500"/>
          </a:p>
        </p:txBody>
      </p:sp>
      <p:sp>
        <p:nvSpPr>
          <p:cNvPr id="555" name="Google Shape;555;p48"/>
          <p:cNvSpPr txBox="1"/>
          <p:nvPr>
            <p:ph type="ctrTitle"/>
          </p:nvPr>
        </p:nvSpPr>
        <p:spPr>
          <a:xfrm>
            <a:off x="691338" y="3474688"/>
            <a:ext cx="24237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</a:t>
            </a:r>
            <a:r>
              <a:rPr lang="es"/>
              <a:t>.    Average sensor</a:t>
            </a:r>
            <a:endParaRPr/>
          </a:p>
        </p:txBody>
      </p:sp>
      <p:sp>
        <p:nvSpPr>
          <p:cNvPr id="556" name="Google Shape;556;p48"/>
          <p:cNvSpPr txBox="1"/>
          <p:nvPr>
            <p:ph type="ctrTitle"/>
          </p:nvPr>
        </p:nvSpPr>
        <p:spPr>
          <a:xfrm>
            <a:off x="691338" y="1104250"/>
            <a:ext cx="27531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   Individual sensors</a:t>
            </a:r>
            <a:endParaRPr/>
          </a:p>
        </p:txBody>
      </p:sp>
      <p:pic>
        <p:nvPicPr>
          <p:cNvPr id="557" name="Google Shape;557;p48"/>
          <p:cNvPicPr preferRelativeResize="0"/>
          <p:nvPr/>
        </p:nvPicPr>
        <p:blipFill rotWithShape="1">
          <a:blip r:embed="rId4">
            <a:alphaModFix amt="78000"/>
          </a:blip>
          <a:srcRect b="0" l="88616" r="0" t="0"/>
          <a:stretch/>
        </p:blipFill>
        <p:spPr>
          <a:xfrm>
            <a:off x="4267988" y="1180150"/>
            <a:ext cx="2896176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8"/>
          <p:cNvPicPr preferRelativeResize="0"/>
          <p:nvPr/>
        </p:nvPicPr>
        <p:blipFill rotWithShape="1">
          <a:blip r:embed="rId4">
            <a:alphaModFix amt="78000"/>
          </a:blip>
          <a:srcRect b="0" l="88616" r="0" t="0"/>
          <a:stretch/>
        </p:blipFill>
        <p:spPr>
          <a:xfrm>
            <a:off x="4272813" y="3885775"/>
            <a:ext cx="2896176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8"/>
          <p:cNvPicPr preferRelativeResize="0"/>
          <p:nvPr/>
        </p:nvPicPr>
        <p:blipFill rotWithShape="1">
          <a:blip r:embed="rId4">
            <a:alphaModFix amt="78000"/>
          </a:blip>
          <a:srcRect b="0" l="88616" r="0" t="0"/>
          <a:stretch/>
        </p:blipFill>
        <p:spPr>
          <a:xfrm rot="5400000">
            <a:off x="6233139" y="2522250"/>
            <a:ext cx="2896200" cy="10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8"/>
          <p:cNvPicPr preferRelativeResize="0"/>
          <p:nvPr/>
        </p:nvPicPr>
        <p:blipFill rotWithShape="1">
          <a:blip r:embed="rId4">
            <a:alphaModFix amt="78000"/>
          </a:blip>
          <a:srcRect b="0" l="89932" r="-1315" t="0"/>
          <a:stretch/>
        </p:blipFill>
        <p:spPr>
          <a:xfrm rot="5400000">
            <a:off x="2325100" y="2492238"/>
            <a:ext cx="2896200" cy="10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13" y="3190738"/>
            <a:ext cx="3069925" cy="22977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9"/>
          <p:cNvSpPr/>
          <p:nvPr/>
        </p:nvSpPr>
        <p:spPr>
          <a:xfrm>
            <a:off x="1731925" y="4013300"/>
            <a:ext cx="739200" cy="7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69" name="Google Shape;569;p49"/>
          <p:cNvSpPr txBox="1"/>
          <p:nvPr>
            <p:ph idx="6" type="ctrTitle"/>
          </p:nvPr>
        </p:nvSpPr>
        <p:spPr>
          <a:xfrm>
            <a:off x="1731925" y="4114850"/>
            <a:ext cx="7392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endParaRPr b="0"/>
          </a:p>
        </p:txBody>
      </p:sp>
      <p:grpSp>
        <p:nvGrpSpPr>
          <p:cNvPr id="570" name="Google Shape;570;p49"/>
          <p:cNvGrpSpPr/>
          <p:nvPr/>
        </p:nvGrpSpPr>
        <p:grpSpPr>
          <a:xfrm>
            <a:off x="815440" y="1911190"/>
            <a:ext cx="1664103" cy="1089090"/>
            <a:chOff x="1119722" y="839583"/>
            <a:chExt cx="2040342" cy="1280679"/>
          </a:xfrm>
        </p:grpSpPr>
        <p:pic>
          <p:nvPicPr>
            <p:cNvPr id="571" name="Google Shape;57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19722" y="839583"/>
              <a:ext cx="2040342" cy="1280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49"/>
            <p:cNvSpPr/>
            <p:nvPr/>
          </p:nvSpPr>
          <p:spPr>
            <a:xfrm>
              <a:off x="1527290" y="1116406"/>
              <a:ext cx="1324652" cy="738428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</p:grpSp>
      <p:sp>
        <p:nvSpPr>
          <p:cNvPr id="573" name="Google Shape;573;p49"/>
          <p:cNvSpPr txBox="1"/>
          <p:nvPr>
            <p:ph idx="6" type="ctrTitle"/>
          </p:nvPr>
        </p:nvSpPr>
        <p:spPr>
          <a:xfrm>
            <a:off x="1259390" y="2317604"/>
            <a:ext cx="7761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500"/>
              <a:t>DA data</a:t>
            </a:r>
            <a:endParaRPr b="0" sz="1500"/>
          </a:p>
        </p:txBody>
      </p:sp>
      <p:pic>
        <p:nvPicPr>
          <p:cNvPr id="574" name="Google Shape;574;p49"/>
          <p:cNvPicPr preferRelativeResize="0"/>
          <p:nvPr/>
        </p:nvPicPr>
        <p:blipFill rotWithShape="1">
          <a:blip r:embed="rId5">
            <a:alphaModFix/>
          </a:blip>
          <a:srcRect b="25466" l="24664" r="23855" t="26438"/>
          <a:stretch/>
        </p:blipFill>
        <p:spPr>
          <a:xfrm>
            <a:off x="6067313" y="3531661"/>
            <a:ext cx="2270640" cy="139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9"/>
          <p:cNvPicPr preferRelativeResize="0"/>
          <p:nvPr/>
        </p:nvPicPr>
        <p:blipFill rotWithShape="1">
          <a:blip r:embed="rId6">
            <a:alphaModFix/>
          </a:blip>
          <a:srcRect b="0" l="0" r="50748" t="0"/>
          <a:stretch/>
        </p:blipFill>
        <p:spPr>
          <a:xfrm>
            <a:off x="6021600" y="801324"/>
            <a:ext cx="2362073" cy="2251552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9"/>
          <p:cNvSpPr/>
          <p:nvPr/>
        </p:nvSpPr>
        <p:spPr>
          <a:xfrm>
            <a:off x="4261288" y="1812625"/>
            <a:ext cx="739200" cy="70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77" name="Google Shape;577;p49"/>
          <p:cNvSpPr txBox="1"/>
          <p:nvPr>
            <p:ph idx="6" type="ctrTitle"/>
          </p:nvPr>
        </p:nvSpPr>
        <p:spPr>
          <a:xfrm>
            <a:off x="4261288" y="1914175"/>
            <a:ext cx="7392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endParaRPr b="0"/>
          </a:p>
        </p:txBody>
      </p:sp>
      <p:sp>
        <p:nvSpPr>
          <p:cNvPr id="578" name="Google Shape;578;p49"/>
          <p:cNvSpPr txBox="1"/>
          <p:nvPr>
            <p:ph idx="6" type="ctrTitle"/>
          </p:nvPr>
        </p:nvSpPr>
        <p:spPr>
          <a:xfrm>
            <a:off x="4220938" y="1579925"/>
            <a:ext cx="819900" cy="1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000"/>
              <a:t>Generative</a:t>
            </a:r>
            <a:endParaRPr b="0" sz="1000"/>
          </a:p>
        </p:txBody>
      </p:sp>
      <p:sp>
        <p:nvSpPr>
          <p:cNvPr id="579" name="Google Shape;579;p49"/>
          <p:cNvSpPr txBox="1"/>
          <p:nvPr>
            <p:ph idx="6" type="ctrTitle"/>
          </p:nvPr>
        </p:nvSpPr>
        <p:spPr>
          <a:xfrm>
            <a:off x="1691575" y="3786200"/>
            <a:ext cx="819900" cy="1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000"/>
              <a:t>Surrogate</a:t>
            </a:r>
            <a:endParaRPr b="0" sz="1000"/>
          </a:p>
        </p:txBody>
      </p:sp>
      <p:pic>
        <p:nvPicPr>
          <p:cNvPr id="580" name="Google Shape;58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6812" y="424612"/>
            <a:ext cx="1361374" cy="12961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9"/>
          <p:cNvSpPr txBox="1"/>
          <p:nvPr>
            <p:ph idx="1" type="subTitle"/>
          </p:nvPr>
        </p:nvSpPr>
        <p:spPr>
          <a:xfrm flipH="1">
            <a:off x="6080625" y="168325"/>
            <a:ext cx="22440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Good window configurations</a:t>
            </a:r>
            <a:endParaRPr b="1" sz="1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82" name="Google Shape;582;p49"/>
          <p:cNvSpPr txBox="1"/>
          <p:nvPr>
            <p:ph idx="1" type="subTitle"/>
          </p:nvPr>
        </p:nvSpPr>
        <p:spPr>
          <a:xfrm flipH="1">
            <a:off x="6021525" y="3095463"/>
            <a:ext cx="2362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Instantaneous predictions</a:t>
            </a:r>
            <a:endParaRPr b="1" sz="15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83" name="Google Shape;583;p49"/>
          <p:cNvSpPr/>
          <p:nvPr/>
        </p:nvSpPr>
        <p:spPr>
          <a:xfrm rot="5400000">
            <a:off x="864225" y="3726625"/>
            <a:ext cx="748200" cy="516900"/>
          </a:xfrm>
          <a:prstGeom prst="bentUpArrow">
            <a:avLst>
              <a:gd fmla="val 25000" name="adj1"/>
              <a:gd fmla="val 24093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2745550" y="1956850"/>
            <a:ext cx="1227600" cy="276300"/>
          </a:xfrm>
          <a:prstGeom prst="rightArrow">
            <a:avLst>
              <a:gd fmla="val 34636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85" name="Google Shape;585;p49"/>
          <p:cNvSpPr/>
          <p:nvPr/>
        </p:nvSpPr>
        <p:spPr>
          <a:xfrm>
            <a:off x="2782250" y="4093025"/>
            <a:ext cx="3069900" cy="276300"/>
          </a:xfrm>
          <a:prstGeom prst="rightArrow">
            <a:avLst>
              <a:gd fmla="val 34636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86" name="Google Shape;586;p49"/>
          <p:cNvSpPr/>
          <p:nvPr/>
        </p:nvSpPr>
        <p:spPr>
          <a:xfrm>
            <a:off x="5170900" y="1956850"/>
            <a:ext cx="739200" cy="276300"/>
          </a:xfrm>
          <a:prstGeom prst="rightArrow">
            <a:avLst>
              <a:gd fmla="val 34636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87" name="Google Shape;587;p49"/>
          <p:cNvSpPr txBox="1"/>
          <p:nvPr>
            <p:ph idx="6" type="ctrTitle"/>
          </p:nvPr>
        </p:nvSpPr>
        <p:spPr>
          <a:xfrm>
            <a:off x="2479550" y="221475"/>
            <a:ext cx="36753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Workflow: </a:t>
            </a:r>
            <a:r>
              <a:rPr b="0" lang="es"/>
              <a:t>ML Models</a:t>
            </a:r>
            <a:endParaRPr b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0"/>
          <p:cNvSpPr txBox="1"/>
          <p:nvPr>
            <p:ph idx="4294967295" type="subTitle"/>
          </p:nvPr>
        </p:nvSpPr>
        <p:spPr>
          <a:xfrm flipH="1">
            <a:off x="6560575" y="1478875"/>
            <a:ext cx="23250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Train</a:t>
            </a:r>
            <a:r>
              <a:rPr lang="es" sz="1500"/>
              <a:t> </a:t>
            </a:r>
            <a:r>
              <a:rPr i="1" lang="es" sz="1500"/>
              <a:t>generative model</a:t>
            </a:r>
            <a:r>
              <a:rPr lang="es" sz="1500"/>
              <a:t> with </a:t>
            </a:r>
            <a:r>
              <a:rPr lang="es" sz="1500" u="sng"/>
              <a:t>best performing only</a:t>
            </a:r>
            <a:endParaRPr sz="1500" u="sng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Train</a:t>
            </a:r>
            <a:r>
              <a:rPr lang="es" sz="1500"/>
              <a:t> surrogate model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Test</a:t>
            </a:r>
            <a:r>
              <a:rPr lang="es" sz="1500"/>
              <a:t> surrogate model</a:t>
            </a:r>
            <a:endParaRPr sz="1500"/>
          </a:p>
        </p:txBody>
      </p:sp>
      <p:sp>
        <p:nvSpPr>
          <p:cNvPr id="593" name="Google Shape;59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94" name="Google Shape;594;p50"/>
          <p:cNvPicPr preferRelativeResize="0"/>
          <p:nvPr/>
        </p:nvPicPr>
        <p:blipFill rotWithShape="1">
          <a:blip r:embed="rId3">
            <a:alphaModFix/>
          </a:blip>
          <a:srcRect b="0" l="30675" r="0" t="0"/>
          <a:stretch/>
        </p:blipFill>
        <p:spPr>
          <a:xfrm>
            <a:off x="230800" y="662200"/>
            <a:ext cx="5484200" cy="389066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0"/>
          <p:cNvSpPr/>
          <p:nvPr/>
        </p:nvSpPr>
        <p:spPr>
          <a:xfrm>
            <a:off x="4155956" y="884783"/>
            <a:ext cx="1277700" cy="10428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96" name="Google Shape;596;p50"/>
          <p:cNvSpPr/>
          <p:nvPr/>
        </p:nvSpPr>
        <p:spPr>
          <a:xfrm rot="-5400000">
            <a:off x="2636049" y="2354050"/>
            <a:ext cx="388200" cy="4428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597" name="Google Shape;597;p50"/>
          <p:cNvSpPr/>
          <p:nvPr/>
        </p:nvSpPr>
        <p:spPr>
          <a:xfrm rot="-5400000">
            <a:off x="5102752" y="4357600"/>
            <a:ext cx="388200" cy="421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cxnSp>
        <p:nvCxnSpPr>
          <p:cNvPr id="598" name="Google Shape;598;p50"/>
          <p:cNvCxnSpPr>
            <a:stCxn id="595" idx="6"/>
            <a:endCxn id="592" idx="0"/>
          </p:cNvCxnSpPr>
          <p:nvPr/>
        </p:nvCxnSpPr>
        <p:spPr>
          <a:xfrm>
            <a:off x="5433656" y="1406183"/>
            <a:ext cx="2289300" cy="72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50"/>
          <p:cNvCxnSpPr>
            <a:stCxn id="597" idx="1"/>
            <a:endCxn id="592" idx="2"/>
          </p:cNvCxnSpPr>
          <p:nvPr/>
        </p:nvCxnSpPr>
        <p:spPr>
          <a:xfrm rot="-5400000">
            <a:off x="5852602" y="2892100"/>
            <a:ext cx="1314600" cy="2426100"/>
          </a:xfrm>
          <a:prstGeom prst="bentConnector3">
            <a:avLst>
              <a:gd fmla="val 12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50"/>
          <p:cNvCxnSpPr>
            <a:stCxn id="596" idx="1"/>
          </p:cNvCxnSpPr>
          <p:nvPr/>
        </p:nvCxnSpPr>
        <p:spPr>
          <a:xfrm rot="-5400000">
            <a:off x="3715899" y="1904800"/>
            <a:ext cx="1971900" cy="3743400"/>
          </a:xfrm>
          <a:prstGeom prst="bentConnector4">
            <a:avLst>
              <a:gd fmla="val -12076" name="adj1"/>
              <a:gd fmla="val 7957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p50"/>
          <p:cNvSpPr txBox="1"/>
          <p:nvPr>
            <p:ph idx="4294967295" type="subTitle"/>
          </p:nvPr>
        </p:nvSpPr>
        <p:spPr>
          <a:xfrm flipH="1">
            <a:off x="376550" y="307875"/>
            <a:ext cx="21030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3000 window configurations (orientation control: 0°)</a:t>
            </a:r>
            <a:endParaRPr b="1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02" name="Google Shape;602;p50"/>
          <p:cNvSpPr txBox="1"/>
          <p:nvPr/>
        </p:nvSpPr>
        <p:spPr>
          <a:xfrm>
            <a:off x="2479550" y="221475"/>
            <a:ext cx="36753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Workflow: </a:t>
            </a:r>
            <a:r>
              <a:rPr lang="es" sz="24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ML Models</a:t>
            </a:r>
            <a:endParaRPr sz="24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8" name="Google Shape;168;p24"/>
          <p:cNvSpPr txBox="1"/>
          <p:nvPr>
            <p:ph idx="7" type="subTitle"/>
          </p:nvPr>
        </p:nvSpPr>
        <p:spPr>
          <a:xfrm>
            <a:off x="3994398" y="4112325"/>
            <a:ext cx="36654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Model performance, data visualization, analysis, reflection</a:t>
            </a:r>
            <a:endParaRPr sz="1800"/>
          </a:p>
        </p:txBody>
      </p:sp>
      <p:sp>
        <p:nvSpPr>
          <p:cNvPr id="169" name="Google Shape;169;p24"/>
          <p:cNvSpPr txBox="1"/>
          <p:nvPr>
            <p:ph idx="6" type="ctrTitle"/>
          </p:nvPr>
        </p:nvSpPr>
        <p:spPr>
          <a:xfrm>
            <a:off x="3994408" y="3315554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Results and Discussion</a:t>
            </a:r>
            <a:endParaRPr sz="2200"/>
          </a:p>
        </p:txBody>
      </p:sp>
      <p:sp>
        <p:nvSpPr>
          <p:cNvPr id="170" name="Google Shape;170;p24"/>
          <p:cNvSpPr txBox="1"/>
          <p:nvPr>
            <p:ph idx="8" type="title"/>
          </p:nvPr>
        </p:nvSpPr>
        <p:spPr>
          <a:xfrm>
            <a:off x="2023000" y="3723808"/>
            <a:ext cx="22080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03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171" name="Google Shape;171;p24"/>
          <p:cNvSpPr txBox="1"/>
          <p:nvPr>
            <p:ph type="ctrTitle"/>
          </p:nvPr>
        </p:nvSpPr>
        <p:spPr>
          <a:xfrm>
            <a:off x="3988659" y="137750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Introduction</a:t>
            </a:r>
            <a:endParaRPr sz="2200"/>
          </a:p>
        </p:txBody>
      </p:sp>
      <p:sp>
        <p:nvSpPr>
          <p:cNvPr id="172" name="Google Shape;172;p24"/>
          <p:cNvSpPr txBox="1"/>
          <p:nvPr>
            <p:ph idx="1" type="subTitle"/>
          </p:nvPr>
        </p:nvSpPr>
        <p:spPr>
          <a:xfrm>
            <a:off x="3988648" y="936000"/>
            <a:ext cx="33258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Context, motivation, related works, problem, objective, scope</a:t>
            </a:r>
            <a:endParaRPr sz="1800"/>
          </a:p>
        </p:txBody>
      </p:sp>
      <p:sp>
        <p:nvSpPr>
          <p:cNvPr id="173" name="Google Shape;173;p24"/>
          <p:cNvSpPr txBox="1"/>
          <p:nvPr>
            <p:ph idx="2" type="title"/>
          </p:nvPr>
        </p:nvSpPr>
        <p:spPr>
          <a:xfrm>
            <a:off x="2023000" y="552656"/>
            <a:ext cx="24402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01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174" name="Google Shape;174;p24"/>
          <p:cNvSpPr txBox="1"/>
          <p:nvPr>
            <p:ph idx="3" type="ctrTitle"/>
          </p:nvPr>
        </p:nvSpPr>
        <p:spPr>
          <a:xfrm>
            <a:off x="3990572" y="1710002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Methodology and Implementation</a:t>
            </a:r>
            <a:endParaRPr sz="2200"/>
          </a:p>
        </p:txBody>
      </p:sp>
      <p:sp>
        <p:nvSpPr>
          <p:cNvPr id="175" name="Google Shape;175;p24"/>
          <p:cNvSpPr txBox="1"/>
          <p:nvPr>
            <p:ph idx="4" type="subTitle"/>
          </p:nvPr>
        </p:nvSpPr>
        <p:spPr>
          <a:xfrm>
            <a:off x="3990575" y="2507500"/>
            <a:ext cx="38952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Key concepts, setup, workflow, data collection, machine learning</a:t>
            </a:r>
            <a:endParaRPr sz="1800"/>
          </a:p>
        </p:txBody>
      </p:sp>
      <p:sp>
        <p:nvSpPr>
          <p:cNvPr id="176" name="Google Shape;176;p24"/>
          <p:cNvSpPr txBox="1"/>
          <p:nvPr>
            <p:ph idx="5" type="title"/>
          </p:nvPr>
        </p:nvSpPr>
        <p:spPr>
          <a:xfrm>
            <a:off x="2023000" y="2121582"/>
            <a:ext cx="22665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02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3892825" y="1826700"/>
            <a:ext cx="3895200" cy="3078000"/>
          </a:xfrm>
          <a:prstGeom prst="rect">
            <a:avLst/>
          </a:prstGeom>
          <a:solidFill>
            <a:srgbClr val="FFFFFF">
              <a:alpha val="8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859500" y="1826700"/>
            <a:ext cx="2208000" cy="3078000"/>
          </a:xfrm>
          <a:prstGeom prst="rect">
            <a:avLst/>
          </a:prstGeom>
          <a:solidFill>
            <a:srgbClr val="D16138">
              <a:alpha val="84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08" name="Google Shape;608;p51"/>
          <p:cNvPicPr preferRelativeResize="0"/>
          <p:nvPr/>
        </p:nvPicPr>
        <p:blipFill rotWithShape="1">
          <a:blip r:embed="rId3">
            <a:alphaModFix/>
          </a:blip>
          <a:srcRect b="26459" l="0" r="0" t="0"/>
          <a:stretch/>
        </p:blipFill>
        <p:spPr>
          <a:xfrm>
            <a:off x="206313" y="1396797"/>
            <a:ext cx="4485106" cy="175763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1"/>
          <p:cNvSpPr txBox="1"/>
          <p:nvPr>
            <p:ph idx="6" type="ctrTitle"/>
          </p:nvPr>
        </p:nvSpPr>
        <p:spPr>
          <a:xfrm>
            <a:off x="2479550" y="221475"/>
            <a:ext cx="3675300" cy="7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Workflow: </a:t>
            </a:r>
            <a:r>
              <a:rPr b="0" lang="es"/>
              <a:t>ML Models</a:t>
            </a:r>
            <a:endParaRPr b="0"/>
          </a:p>
        </p:txBody>
      </p:sp>
      <p:sp>
        <p:nvSpPr>
          <p:cNvPr id="610" name="Google Shape;610;p51"/>
          <p:cNvSpPr txBox="1"/>
          <p:nvPr/>
        </p:nvSpPr>
        <p:spPr>
          <a:xfrm>
            <a:off x="0" y="4601525"/>
            <a:ext cx="16689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Phung &amp; Rhee (2019)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Goyal (2020)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611" name="Google Shape;6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617" y="1024850"/>
            <a:ext cx="4158070" cy="25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1"/>
          <p:cNvSpPr txBox="1"/>
          <p:nvPr>
            <p:ph idx="1" type="subTitle"/>
          </p:nvPr>
        </p:nvSpPr>
        <p:spPr>
          <a:xfrm flipH="1">
            <a:off x="1189325" y="3624163"/>
            <a:ext cx="14643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Convolutional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" sz="1500"/>
              <a:t>neural network</a:t>
            </a:r>
            <a:endParaRPr sz="1500"/>
          </a:p>
        </p:txBody>
      </p:sp>
      <p:sp>
        <p:nvSpPr>
          <p:cNvPr id="613" name="Google Shape;613;p51"/>
          <p:cNvSpPr txBox="1"/>
          <p:nvPr>
            <p:ph idx="1" type="subTitle"/>
          </p:nvPr>
        </p:nvSpPr>
        <p:spPr>
          <a:xfrm flipH="1">
            <a:off x="3190250" y="3624163"/>
            <a:ext cx="15849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Surrogate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" sz="1500"/>
              <a:t>model </a:t>
            </a:r>
            <a:r>
              <a:rPr i="1" lang="es" sz="1500"/>
              <a:t>(regression)</a:t>
            </a:r>
            <a:endParaRPr i="1" sz="1500"/>
          </a:p>
        </p:txBody>
      </p:sp>
      <p:sp>
        <p:nvSpPr>
          <p:cNvPr id="614" name="Google Shape;614;p51"/>
          <p:cNvSpPr txBox="1"/>
          <p:nvPr>
            <p:ph idx="1" type="subTitle"/>
          </p:nvPr>
        </p:nvSpPr>
        <p:spPr>
          <a:xfrm flipH="1">
            <a:off x="6546475" y="3624150"/>
            <a:ext cx="14082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Generative</a:t>
            </a:r>
            <a:r>
              <a:rPr b="1" lang="es" sz="1500"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s" sz="1500"/>
              <a:t>model</a:t>
            </a:r>
            <a:endParaRPr sz="1500"/>
          </a:p>
        </p:txBody>
      </p:sp>
      <p:sp>
        <p:nvSpPr>
          <p:cNvPr id="615" name="Google Shape;615;p51"/>
          <p:cNvSpPr/>
          <p:nvPr/>
        </p:nvSpPr>
        <p:spPr>
          <a:xfrm>
            <a:off x="2714937" y="3801138"/>
            <a:ext cx="414000" cy="173100"/>
          </a:xfrm>
          <a:prstGeom prst="rightArrow">
            <a:avLst>
              <a:gd fmla="val 34636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16" name="Google Shape;616;p51"/>
          <p:cNvSpPr/>
          <p:nvPr/>
        </p:nvSpPr>
        <p:spPr>
          <a:xfrm>
            <a:off x="4842254" y="3801138"/>
            <a:ext cx="1771200" cy="173100"/>
          </a:xfrm>
          <a:prstGeom prst="rightArrow">
            <a:avLst>
              <a:gd fmla="val 34636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2"/>
          <p:cNvSpPr/>
          <p:nvPr/>
        </p:nvSpPr>
        <p:spPr>
          <a:xfrm flipH="1" rot="-5400000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22" name="Google Shape;622;p52"/>
          <p:cNvSpPr txBox="1"/>
          <p:nvPr>
            <p:ph idx="7" type="subTitle"/>
          </p:nvPr>
        </p:nvSpPr>
        <p:spPr>
          <a:xfrm>
            <a:off x="3994398" y="4112325"/>
            <a:ext cx="36654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Model performance, data visualization, analysis, reflection</a:t>
            </a:r>
            <a:endParaRPr sz="1800"/>
          </a:p>
        </p:txBody>
      </p:sp>
      <p:sp>
        <p:nvSpPr>
          <p:cNvPr id="623" name="Google Shape;623;p52"/>
          <p:cNvSpPr txBox="1"/>
          <p:nvPr>
            <p:ph idx="6" type="ctrTitle"/>
          </p:nvPr>
        </p:nvSpPr>
        <p:spPr>
          <a:xfrm>
            <a:off x="3994408" y="3315554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Results and Discussion</a:t>
            </a:r>
            <a:endParaRPr sz="2200"/>
          </a:p>
        </p:txBody>
      </p:sp>
      <p:sp>
        <p:nvSpPr>
          <p:cNvPr id="624" name="Google Shape;624;p52"/>
          <p:cNvSpPr txBox="1"/>
          <p:nvPr>
            <p:ph idx="8" type="title"/>
          </p:nvPr>
        </p:nvSpPr>
        <p:spPr>
          <a:xfrm>
            <a:off x="2023000" y="3723808"/>
            <a:ext cx="22080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03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625" name="Google Shape;625;p52"/>
          <p:cNvSpPr txBox="1"/>
          <p:nvPr>
            <p:ph type="ctrTitle"/>
          </p:nvPr>
        </p:nvSpPr>
        <p:spPr>
          <a:xfrm>
            <a:off x="3988659" y="137750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Introduction</a:t>
            </a:r>
            <a:endParaRPr sz="2200"/>
          </a:p>
        </p:txBody>
      </p:sp>
      <p:sp>
        <p:nvSpPr>
          <p:cNvPr id="626" name="Google Shape;626;p52"/>
          <p:cNvSpPr txBox="1"/>
          <p:nvPr>
            <p:ph idx="1" type="subTitle"/>
          </p:nvPr>
        </p:nvSpPr>
        <p:spPr>
          <a:xfrm>
            <a:off x="3988648" y="936000"/>
            <a:ext cx="33258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Context, motivation, related works, problem, objective, scope</a:t>
            </a:r>
            <a:endParaRPr sz="1800"/>
          </a:p>
        </p:txBody>
      </p:sp>
      <p:sp>
        <p:nvSpPr>
          <p:cNvPr id="627" name="Google Shape;627;p52"/>
          <p:cNvSpPr txBox="1"/>
          <p:nvPr>
            <p:ph idx="2" type="title"/>
          </p:nvPr>
        </p:nvSpPr>
        <p:spPr>
          <a:xfrm>
            <a:off x="2023000" y="552656"/>
            <a:ext cx="24402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01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628" name="Google Shape;628;p52"/>
          <p:cNvSpPr txBox="1"/>
          <p:nvPr>
            <p:ph idx="3" type="ctrTitle"/>
          </p:nvPr>
        </p:nvSpPr>
        <p:spPr>
          <a:xfrm>
            <a:off x="3990572" y="1710002"/>
            <a:ext cx="31596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Methodology and Implementation</a:t>
            </a:r>
            <a:endParaRPr sz="2200"/>
          </a:p>
        </p:txBody>
      </p:sp>
      <p:sp>
        <p:nvSpPr>
          <p:cNvPr id="629" name="Google Shape;629;p52"/>
          <p:cNvSpPr txBox="1"/>
          <p:nvPr>
            <p:ph idx="4" type="subTitle"/>
          </p:nvPr>
        </p:nvSpPr>
        <p:spPr>
          <a:xfrm>
            <a:off x="3990575" y="2507500"/>
            <a:ext cx="38952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Key concepts, setup, workflow, data collection, machine learning</a:t>
            </a:r>
            <a:endParaRPr sz="1800"/>
          </a:p>
        </p:txBody>
      </p:sp>
      <p:sp>
        <p:nvSpPr>
          <p:cNvPr id="630" name="Google Shape;630;p52"/>
          <p:cNvSpPr txBox="1"/>
          <p:nvPr>
            <p:ph idx="5" type="title"/>
          </p:nvPr>
        </p:nvSpPr>
        <p:spPr>
          <a:xfrm>
            <a:off x="2023000" y="2121582"/>
            <a:ext cx="2266500" cy="8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5800">
                <a:solidFill>
                  <a:schemeClr val="lt1"/>
                </a:solidFill>
              </a:rPr>
              <a:t>02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631" name="Google Shape;63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2" name="Google Shape;632;p52"/>
          <p:cNvSpPr/>
          <p:nvPr/>
        </p:nvSpPr>
        <p:spPr>
          <a:xfrm>
            <a:off x="3764600" y="552650"/>
            <a:ext cx="5078100" cy="2664000"/>
          </a:xfrm>
          <a:prstGeom prst="rect">
            <a:avLst/>
          </a:prstGeom>
          <a:solidFill>
            <a:srgbClr val="FFFFFF">
              <a:alpha val="83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633" name="Google Shape;633;p52"/>
          <p:cNvSpPr/>
          <p:nvPr/>
        </p:nvSpPr>
        <p:spPr>
          <a:xfrm>
            <a:off x="845700" y="552650"/>
            <a:ext cx="2208000" cy="2664000"/>
          </a:xfrm>
          <a:prstGeom prst="rect">
            <a:avLst/>
          </a:prstGeom>
          <a:solidFill>
            <a:srgbClr val="D16138">
              <a:alpha val="84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00" y="0"/>
            <a:ext cx="3830325" cy="28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3"/>
          <p:cNvPicPr preferRelativeResize="0"/>
          <p:nvPr/>
        </p:nvPicPr>
        <p:blipFill rotWithShape="1">
          <a:blip r:embed="rId4">
            <a:alphaModFix/>
          </a:blip>
          <a:srcRect b="0" l="0" r="0" t="14639"/>
          <a:stretch/>
        </p:blipFill>
        <p:spPr>
          <a:xfrm>
            <a:off x="636350" y="2415850"/>
            <a:ext cx="3748675" cy="2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3"/>
          <p:cNvSpPr txBox="1"/>
          <p:nvPr/>
        </p:nvSpPr>
        <p:spPr>
          <a:xfrm>
            <a:off x="722113" y="4328250"/>
            <a:ext cx="35589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Prediction is very similar 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to test data!</a:t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41" name="Google Shape;641;p53"/>
          <p:cNvSpPr txBox="1"/>
          <p:nvPr/>
        </p:nvSpPr>
        <p:spPr>
          <a:xfrm>
            <a:off x="5090388" y="4108650"/>
            <a:ext cx="3282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Minimal average error 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per sensor!</a:t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642" name="Google Shape;64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200" y="1500650"/>
            <a:ext cx="4170702" cy="2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3"/>
          <p:cNvSpPr txBox="1"/>
          <p:nvPr/>
        </p:nvSpPr>
        <p:spPr>
          <a:xfrm>
            <a:off x="5338353" y="564950"/>
            <a:ext cx="27864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Absolute error between truth and prediction</a:t>
            </a:r>
            <a:endParaRPr i="1"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44" name="Google Shape;64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"/>
          <p:cNvSpPr txBox="1"/>
          <p:nvPr>
            <p:ph idx="1" type="subTitle"/>
          </p:nvPr>
        </p:nvSpPr>
        <p:spPr>
          <a:xfrm>
            <a:off x="1696050" y="4000150"/>
            <a:ext cx="5751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accent1"/>
                </a:solidFill>
              </a:rPr>
              <a:t>…but small errors can interfere with </a:t>
            </a:r>
            <a:r>
              <a:rPr b="1" lang="es" sz="1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threshold selection</a:t>
            </a:r>
            <a:endParaRPr b="1" sz="1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650" name="Google Shape;6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63" y="1224404"/>
            <a:ext cx="4214940" cy="2496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96" y="1218965"/>
            <a:ext cx="4214942" cy="2507023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4"/>
          <p:cNvSpPr txBox="1"/>
          <p:nvPr>
            <p:ph idx="1" type="subTitle"/>
          </p:nvPr>
        </p:nvSpPr>
        <p:spPr>
          <a:xfrm>
            <a:off x="1413956" y="709538"/>
            <a:ext cx="17973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latin typeface="Catamaran"/>
                <a:ea typeface="Catamaran"/>
                <a:cs typeface="Catamaran"/>
                <a:sym typeface="Catamaran"/>
              </a:rPr>
              <a:t>Average truth</a:t>
            </a:r>
            <a:endParaRPr b="1" i="1"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53" name="Google Shape;65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4" name="Google Shape;654;p54"/>
          <p:cNvSpPr txBox="1"/>
          <p:nvPr>
            <p:ph idx="1" type="subTitle"/>
          </p:nvPr>
        </p:nvSpPr>
        <p:spPr>
          <a:xfrm>
            <a:off x="5706027" y="709538"/>
            <a:ext cx="22509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latin typeface="Catamaran"/>
                <a:ea typeface="Catamaran"/>
                <a:cs typeface="Catamaran"/>
                <a:sym typeface="Catamaran"/>
              </a:rPr>
              <a:t>Average prediction</a:t>
            </a:r>
            <a:endParaRPr b="1" i="1" sz="180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"/>
          <p:cNvSpPr txBox="1"/>
          <p:nvPr/>
        </p:nvSpPr>
        <p:spPr>
          <a:xfrm>
            <a:off x="1096763" y="172170"/>
            <a:ext cx="16089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 u="sng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Most</a:t>
            </a:r>
            <a:r>
              <a:rPr b="1" lang="es" sz="20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DA</a:t>
            </a:r>
            <a:endParaRPr b="1" sz="20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60" name="Google Shape;660;p55"/>
          <p:cNvSpPr txBox="1"/>
          <p:nvPr/>
        </p:nvSpPr>
        <p:spPr>
          <a:xfrm>
            <a:off x="6518675" y="172170"/>
            <a:ext cx="16089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 u="sng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Least</a:t>
            </a:r>
            <a:r>
              <a:rPr b="1" lang="es" sz="20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DA</a:t>
            </a:r>
            <a:endParaRPr b="1" sz="20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61" name="Google Shape;661;p55"/>
          <p:cNvSpPr txBox="1"/>
          <p:nvPr/>
        </p:nvSpPr>
        <p:spPr>
          <a:xfrm>
            <a:off x="3717250" y="1774975"/>
            <a:ext cx="18702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Higher error</a:t>
            </a:r>
            <a:r>
              <a:rPr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with </a:t>
            </a:r>
            <a:r>
              <a:rPr b="1"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less DA</a:t>
            </a:r>
            <a:r>
              <a:rPr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= harder to predict</a:t>
            </a:r>
            <a:endParaRPr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Most error</a:t>
            </a:r>
            <a:r>
              <a:rPr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found around </a:t>
            </a:r>
            <a:r>
              <a:rPr b="1"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edges</a:t>
            </a:r>
            <a:r>
              <a:rPr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of the room</a:t>
            </a:r>
            <a:endParaRPr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662" name="Google Shape;6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88" y="695125"/>
            <a:ext cx="3349051" cy="4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938" y="761706"/>
            <a:ext cx="3188374" cy="414303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6"/>
          <p:cNvSpPr txBox="1"/>
          <p:nvPr/>
        </p:nvSpPr>
        <p:spPr>
          <a:xfrm>
            <a:off x="501663" y="1013384"/>
            <a:ext cx="117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Most DA</a:t>
            </a:r>
            <a:endParaRPr sz="15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70" name="Google Shape;67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71" name="Google Shape;6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463" y="1162225"/>
            <a:ext cx="5336624" cy="3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463" y="2882800"/>
            <a:ext cx="5324327" cy="3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6"/>
          <p:cNvPicPr preferRelativeResize="0"/>
          <p:nvPr/>
        </p:nvPicPr>
        <p:blipFill rotWithShape="1">
          <a:blip r:embed="rId5">
            <a:alphaModFix/>
          </a:blip>
          <a:srcRect b="0" l="1048" r="0" t="0"/>
          <a:stretch/>
        </p:blipFill>
        <p:spPr>
          <a:xfrm>
            <a:off x="2058163" y="3746525"/>
            <a:ext cx="5259224" cy="4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3413" y="2025950"/>
            <a:ext cx="5361973" cy="3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1471" y="212150"/>
            <a:ext cx="2594698" cy="226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6" name="Google Shape;676;p56"/>
          <p:cNvGraphicFramePr/>
          <p:nvPr/>
        </p:nvGraphicFramePr>
        <p:xfrm>
          <a:off x="2081026" y="122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1560900"/>
                <a:gridCol w="1041150"/>
                <a:gridCol w="1570050"/>
                <a:gridCol w="1034625"/>
              </a:tblGrid>
              <a:tr h="285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</a:tr>
              <a:tr h="58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West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North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East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South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77" name="Google Shape;677;p56"/>
          <p:cNvSpPr txBox="1"/>
          <p:nvPr/>
        </p:nvSpPr>
        <p:spPr>
          <a:xfrm>
            <a:off x="501663" y="2733947"/>
            <a:ext cx="117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Least</a:t>
            </a:r>
            <a:r>
              <a:rPr lang="es" sz="15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 DA</a:t>
            </a:r>
            <a:endParaRPr sz="15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78" name="Google Shape;678;p56"/>
          <p:cNvSpPr txBox="1"/>
          <p:nvPr/>
        </p:nvSpPr>
        <p:spPr>
          <a:xfrm>
            <a:off x="306663" y="3875775"/>
            <a:ext cx="15606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Lowest average sensor</a:t>
            </a:r>
            <a:endParaRPr sz="15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79" name="Google Shape;679;p56"/>
          <p:cNvSpPr txBox="1"/>
          <p:nvPr/>
        </p:nvSpPr>
        <p:spPr>
          <a:xfrm>
            <a:off x="271113" y="2121475"/>
            <a:ext cx="16317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Highest average sensor</a:t>
            </a:r>
            <a:endParaRPr sz="15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80" name="Google Shape;680;p56"/>
          <p:cNvSpPr txBox="1"/>
          <p:nvPr/>
        </p:nvSpPr>
        <p:spPr>
          <a:xfrm>
            <a:off x="2710175" y="603400"/>
            <a:ext cx="407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Frequency of Each Window Panel</a:t>
            </a:r>
            <a:endParaRPr b="1" sz="18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81" name="Google Shape;681;p56"/>
          <p:cNvSpPr txBox="1"/>
          <p:nvPr/>
        </p:nvSpPr>
        <p:spPr>
          <a:xfrm>
            <a:off x="87375" y="-66066"/>
            <a:ext cx="117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*normalized</a:t>
            </a:r>
            <a:endParaRPr sz="13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82" name="Google Shape;682;p56"/>
          <p:cNvSpPr txBox="1"/>
          <p:nvPr/>
        </p:nvSpPr>
        <p:spPr>
          <a:xfrm>
            <a:off x="7441575" y="2099400"/>
            <a:ext cx="15606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Corner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window panels </a:t>
            </a: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versatile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?</a:t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7"/>
          <p:cNvPicPr preferRelativeResize="0"/>
          <p:nvPr/>
        </p:nvPicPr>
        <p:blipFill rotWithShape="1">
          <a:blip r:embed="rId3">
            <a:alphaModFix/>
          </a:blip>
          <a:srcRect b="0" l="0" r="50748" t="0"/>
          <a:stretch/>
        </p:blipFill>
        <p:spPr>
          <a:xfrm>
            <a:off x="378500" y="852037"/>
            <a:ext cx="3512124" cy="356187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7"/>
          <p:cNvSpPr txBox="1"/>
          <p:nvPr/>
        </p:nvSpPr>
        <p:spPr>
          <a:xfrm>
            <a:off x="3832325" y="1858231"/>
            <a:ext cx="16458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North-facing windows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have significant effect</a:t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Spacing is important</a:t>
            </a:r>
            <a:endParaRPr b="1"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but…</a:t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aphicFrame>
        <p:nvGraphicFramePr>
          <p:cNvPr id="689" name="Google Shape;689;p57"/>
          <p:cNvGraphicFramePr/>
          <p:nvPr/>
        </p:nvGraphicFramePr>
        <p:xfrm>
          <a:off x="549963" y="95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921275"/>
                <a:gridCol w="610850"/>
                <a:gridCol w="921300"/>
                <a:gridCol w="611825"/>
              </a:tblGrid>
              <a:tr h="332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</a:tr>
              <a:tr h="37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West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North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East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South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</a:tr>
            </a:tbl>
          </a:graphicData>
        </a:graphic>
      </p:graphicFrame>
      <p:sp>
        <p:nvSpPr>
          <p:cNvPr id="690" name="Google Shape;690;p57"/>
          <p:cNvSpPr txBox="1"/>
          <p:nvPr/>
        </p:nvSpPr>
        <p:spPr>
          <a:xfrm>
            <a:off x="662400" y="110125"/>
            <a:ext cx="28404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Window configurations with </a:t>
            </a:r>
            <a:r>
              <a:rPr b="1" lang="es" sz="1800" u="sng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most DA</a:t>
            </a:r>
            <a:endParaRPr b="1" sz="1800" u="sng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91" name="Google Shape;69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92" name="Google Shape;692;p57"/>
          <p:cNvPicPr preferRelativeResize="0"/>
          <p:nvPr/>
        </p:nvPicPr>
        <p:blipFill rotWithShape="1">
          <a:blip r:embed="rId3">
            <a:alphaModFix/>
          </a:blip>
          <a:srcRect b="0" l="53760" r="3437" t="0"/>
          <a:stretch/>
        </p:blipFill>
        <p:spPr>
          <a:xfrm>
            <a:off x="5695200" y="852025"/>
            <a:ext cx="3065252" cy="3556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3" name="Google Shape;693;p57"/>
          <p:cNvGraphicFramePr/>
          <p:nvPr/>
        </p:nvGraphicFramePr>
        <p:xfrm>
          <a:off x="5695188" y="95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921275"/>
                <a:gridCol w="610850"/>
                <a:gridCol w="921300"/>
                <a:gridCol w="611825"/>
              </a:tblGrid>
              <a:tr h="332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</a:tr>
              <a:tr h="37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West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North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East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South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</a:tr>
            </a:tbl>
          </a:graphicData>
        </a:graphic>
      </p:graphicFrame>
      <p:sp>
        <p:nvSpPr>
          <p:cNvPr id="694" name="Google Shape;694;p57"/>
          <p:cNvSpPr txBox="1"/>
          <p:nvPr/>
        </p:nvSpPr>
        <p:spPr>
          <a:xfrm>
            <a:off x="5807625" y="126225"/>
            <a:ext cx="28404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Window configurations with </a:t>
            </a:r>
            <a:r>
              <a:rPr b="1" lang="es" sz="1800" u="sng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least</a:t>
            </a:r>
            <a:r>
              <a:rPr b="1" lang="es" sz="1800" u="sng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 DA</a:t>
            </a:r>
            <a:endParaRPr b="1" sz="1800" u="sng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0" name="Google Shape;700;p58"/>
          <p:cNvSpPr/>
          <p:nvPr/>
        </p:nvSpPr>
        <p:spPr>
          <a:xfrm>
            <a:off x="1049550" y="763888"/>
            <a:ext cx="456300" cy="456300"/>
          </a:xfrm>
          <a:prstGeom prst="ellipse">
            <a:avLst/>
          </a:prstGeom>
          <a:solidFill>
            <a:srgbClr val="FFD1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01" name="Google Shape;701;p58"/>
          <p:cNvSpPr/>
          <p:nvPr/>
        </p:nvSpPr>
        <p:spPr>
          <a:xfrm>
            <a:off x="1049550" y="2082438"/>
            <a:ext cx="456300" cy="456300"/>
          </a:xfrm>
          <a:prstGeom prst="ellipse">
            <a:avLst/>
          </a:prstGeom>
          <a:solidFill>
            <a:srgbClr val="8B8B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02" name="Google Shape;702;p58"/>
          <p:cNvSpPr txBox="1"/>
          <p:nvPr/>
        </p:nvSpPr>
        <p:spPr>
          <a:xfrm>
            <a:off x="556200" y="1220188"/>
            <a:ext cx="14430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With consecutive windows</a:t>
            </a:r>
            <a:endParaRPr b="1" sz="1300" u="sng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03" name="Google Shape;703;p58"/>
          <p:cNvSpPr txBox="1"/>
          <p:nvPr/>
        </p:nvSpPr>
        <p:spPr>
          <a:xfrm>
            <a:off x="395850" y="2482713"/>
            <a:ext cx="17637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Without consecutive windows</a:t>
            </a:r>
            <a:endParaRPr b="1" sz="1300" u="sng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04" name="Google Shape;704;p58"/>
          <p:cNvSpPr txBox="1"/>
          <p:nvPr/>
        </p:nvSpPr>
        <p:spPr>
          <a:xfrm>
            <a:off x="3063625" y="307600"/>
            <a:ext cx="4936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Window configurations with </a:t>
            </a:r>
            <a:r>
              <a:rPr b="1" lang="es" sz="2000" u="sng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most DA</a:t>
            </a:r>
            <a:endParaRPr b="1" sz="2000" u="sng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705" name="Google Shape;7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202" y="763900"/>
            <a:ext cx="6253650" cy="407197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8"/>
          <p:cNvSpPr txBox="1"/>
          <p:nvPr/>
        </p:nvSpPr>
        <p:spPr>
          <a:xfrm>
            <a:off x="938550" y="795246"/>
            <a:ext cx="67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83%</a:t>
            </a:r>
            <a:endParaRPr b="1" sz="1300" u="sng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07" name="Google Shape;707;p58"/>
          <p:cNvSpPr txBox="1"/>
          <p:nvPr/>
        </p:nvSpPr>
        <p:spPr>
          <a:xfrm>
            <a:off x="938550" y="2113796"/>
            <a:ext cx="67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17</a:t>
            </a:r>
            <a:r>
              <a:rPr b="1" lang="es" sz="13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%</a:t>
            </a:r>
            <a:endParaRPr b="1" sz="1300" u="sng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08" name="Google Shape;708;p58"/>
          <p:cNvSpPr txBox="1"/>
          <p:nvPr/>
        </p:nvSpPr>
        <p:spPr>
          <a:xfrm>
            <a:off x="365400" y="3575400"/>
            <a:ext cx="18246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…majority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have consecutive windows</a:t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9"/>
          <p:cNvSpPr txBox="1"/>
          <p:nvPr/>
        </p:nvSpPr>
        <p:spPr>
          <a:xfrm>
            <a:off x="4828938" y="3612313"/>
            <a:ext cx="33273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Generated </a:t>
            </a: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no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consecutive windows 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and </a:t>
            </a: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lots of north/south facing windows…</a:t>
            </a:r>
            <a:endParaRPr b="1"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14" name="Google Shape;71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15" name="Google Shape;715;p59"/>
          <p:cNvPicPr preferRelativeResize="0"/>
          <p:nvPr/>
        </p:nvPicPr>
        <p:blipFill rotWithShape="1">
          <a:blip r:embed="rId3">
            <a:alphaModFix/>
          </a:blip>
          <a:srcRect b="6873" l="9562" r="4519" t="3976"/>
          <a:stretch/>
        </p:blipFill>
        <p:spPr>
          <a:xfrm>
            <a:off x="904963" y="734813"/>
            <a:ext cx="3065249" cy="3326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59"/>
          <p:cNvGraphicFramePr/>
          <p:nvPr/>
        </p:nvGraphicFramePr>
        <p:xfrm>
          <a:off x="904950" y="73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{CABB3F4A-38F1-4EF6-9472-E7753FB9DC2B}</a:tableStyleId>
              </a:tblPr>
              <a:tblGrid>
                <a:gridCol w="911850"/>
                <a:gridCol w="620275"/>
                <a:gridCol w="940150"/>
                <a:gridCol w="592975"/>
              </a:tblGrid>
              <a:tr h="332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b"/>
                </a:tc>
              </a:tr>
              <a:tr h="37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West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North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East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South</a:t>
                      </a:r>
                      <a:endParaRPr sz="12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 anchor="b"/>
                </a:tc>
              </a:tr>
            </a:tbl>
          </a:graphicData>
        </a:graphic>
      </p:graphicFrame>
      <p:sp>
        <p:nvSpPr>
          <p:cNvPr id="717" name="Google Shape;717;p59"/>
          <p:cNvSpPr/>
          <p:nvPr/>
        </p:nvSpPr>
        <p:spPr>
          <a:xfrm>
            <a:off x="4746128" y="2119027"/>
            <a:ext cx="3492900" cy="557700"/>
          </a:xfrm>
          <a:prstGeom prst="rect">
            <a:avLst/>
          </a:prstGeom>
          <a:solidFill>
            <a:schemeClr val="accent3">
              <a:alpha val="7321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9"/>
          <p:cNvSpPr/>
          <p:nvPr/>
        </p:nvSpPr>
        <p:spPr>
          <a:xfrm>
            <a:off x="4746128" y="1413970"/>
            <a:ext cx="3492900" cy="55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9"/>
          <p:cNvSpPr/>
          <p:nvPr/>
        </p:nvSpPr>
        <p:spPr>
          <a:xfrm>
            <a:off x="4746128" y="2824084"/>
            <a:ext cx="3492900" cy="55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9"/>
          <p:cNvSpPr txBox="1"/>
          <p:nvPr>
            <p:ph type="ctrTitle"/>
          </p:nvPr>
        </p:nvSpPr>
        <p:spPr>
          <a:xfrm>
            <a:off x="4926259" y="2206411"/>
            <a:ext cx="17445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Above average (&gt;62%)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21" name="Google Shape;721;p59"/>
          <p:cNvSpPr txBox="1"/>
          <p:nvPr>
            <p:ph type="ctrTitle"/>
          </p:nvPr>
        </p:nvSpPr>
        <p:spPr>
          <a:xfrm>
            <a:off x="4926259" y="1501354"/>
            <a:ext cx="17445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75th percentile (&gt;67%)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22" name="Google Shape;722;p59"/>
          <p:cNvSpPr txBox="1"/>
          <p:nvPr>
            <p:ph type="ctrTitle"/>
          </p:nvPr>
        </p:nvSpPr>
        <p:spPr>
          <a:xfrm>
            <a:off x="4926273" y="2902790"/>
            <a:ext cx="21168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4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Underperformed</a:t>
            </a:r>
            <a:endParaRPr b="0" sz="14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23" name="Google Shape;723;p59"/>
          <p:cNvSpPr txBox="1"/>
          <p:nvPr>
            <p:ph type="ctrTitle"/>
          </p:nvPr>
        </p:nvSpPr>
        <p:spPr>
          <a:xfrm>
            <a:off x="6361743" y="2202072"/>
            <a:ext cx="17445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43%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4" name="Google Shape;724;p59"/>
          <p:cNvSpPr txBox="1"/>
          <p:nvPr>
            <p:ph type="ctrTitle"/>
          </p:nvPr>
        </p:nvSpPr>
        <p:spPr>
          <a:xfrm>
            <a:off x="6361743" y="1497015"/>
            <a:ext cx="17445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29%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5" name="Google Shape;725;p59"/>
          <p:cNvSpPr txBox="1"/>
          <p:nvPr>
            <p:ph type="ctrTitle"/>
          </p:nvPr>
        </p:nvSpPr>
        <p:spPr>
          <a:xfrm>
            <a:off x="6361743" y="2898461"/>
            <a:ext cx="1744500" cy="3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28%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6" name="Google Shape;726;p59"/>
          <p:cNvSpPr txBox="1"/>
          <p:nvPr/>
        </p:nvSpPr>
        <p:spPr>
          <a:xfrm>
            <a:off x="4992588" y="620088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Performance of generated window configurations</a:t>
            </a:r>
            <a:endParaRPr b="1" sz="15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4190813" y="873688"/>
            <a:ext cx="909900" cy="184800"/>
          </a:xfrm>
          <a:prstGeom prst="leftArrow">
            <a:avLst>
              <a:gd fmla="val 38447" name="adj1"/>
              <a:gd fmla="val 176935" name="adj2"/>
            </a:avLst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0"/>
          <p:cNvSpPr txBox="1"/>
          <p:nvPr/>
        </p:nvSpPr>
        <p:spPr>
          <a:xfrm>
            <a:off x="1514402" y="4242675"/>
            <a:ext cx="61152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Improved! Gets good results </a:t>
            </a:r>
            <a:r>
              <a:rPr b="1" lang="es" sz="2500" u="sng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30x</a:t>
            </a:r>
            <a:r>
              <a:rPr lang="es" sz="2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faster!</a:t>
            </a:r>
            <a:endParaRPr sz="2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33" name="Google Shape;73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34" name="Google Shape;734;p60"/>
          <p:cNvPicPr preferRelativeResize="0"/>
          <p:nvPr/>
        </p:nvPicPr>
        <p:blipFill/>
        <p:spPr>
          <a:xfrm>
            <a:off x="830612" y="358050"/>
            <a:ext cx="7482776" cy="388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4773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/>
          <p:nvPr/>
        </p:nvSpPr>
        <p:spPr>
          <a:xfrm rot="-5400000">
            <a:off x="4266300" y="-3359973"/>
            <a:ext cx="611400" cy="79851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>
            <p:ph idx="1" type="subTitle"/>
          </p:nvPr>
        </p:nvSpPr>
        <p:spPr>
          <a:xfrm>
            <a:off x="823500" y="263113"/>
            <a:ext cx="74970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110 MILLION DISPLACED BY 2023</a:t>
            </a:r>
            <a:endParaRPr b="1" sz="35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0" y="4745950"/>
            <a:ext cx="1668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IRC (2023)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61"/>
          <p:cNvPicPr preferRelativeResize="0"/>
          <p:nvPr/>
        </p:nvPicPr>
        <p:blipFill rotWithShape="1">
          <a:blip r:embed="rId3">
            <a:alphaModFix/>
          </a:blip>
          <a:srcRect b="16446" l="14486" r="24822" t="19956"/>
          <a:stretch/>
        </p:blipFill>
        <p:spPr>
          <a:xfrm>
            <a:off x="61650" y="402525"/>
            <a:ext cx="4245925" cy="444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41" name="Google Shape;74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825" y="739885"/>
            <a:ext cx="4097651" cy="366371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1"/>
          <p:cNvSpPr txBox="1"/>
          <p:nvPr/>
        </p:nvSpPr>
        <p:spPr>
          <a:xfrm>
            <a:off x="3588275" y="3989650"/>
            <a:ext cx="2325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90°</a:t>
            </a:r>
            <a:r>
              <a:rPr lang="es" sz="20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allows for </a:t>
            </a:r>
            <a:r>
              <a:rPr b="1" lang="es" sz="20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further</a:t>
            </a:r>
            <a:r>
              <a:rPr b="1" lang="es" sz="20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reach</a:t>
            </a:r>
            <a:endParaRPr b="1" sz="20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743" name="Google Shape;743;p61"/>
          <p:cNvPicPr preferRelativeResize="0"/>
          <p:nvPr/>
        </p:nvPicPr>
        <p:blipFill rotWithShape="1">
          <a:blip r:embed="rId5">
            <a:alphaModFix/>
          </a:blip>
          <a:srcRect b="63777" l="86883" r="169" t="0"/>
          <a:stretch/>
        </p:blipFill>
        <p:spPr>
          <a:xfrm>
            <a:off x="4406150" y="402525"/>
            <a:ext cx="690176" cy="16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49" name="Google Shape;749;p62"/>
          <p:cNvPicPr preferRelativeResize="0"/>
          <p:nvPr/>
        </p:nvPicPr>
        <p:blipFill rotWithShape="1">
          <a:blip r:embed="rId3">
            <a:alphaModFix/>
          </a:blip>
          <a:srcRect b="0" l="0" r="13329" t="0"/>
          <a:stretch/>
        </p:blipFill>
        <p:spPr>
          <a:xfrm>
            <a:off x="5505070" y="180774"/>
            <a:ext cx="1667779" cy="161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4">
            <a:alphaModFix/>
          </a:blip>
          <a:srcRect b="0" l="0" r="13329" t="0"/>
          <a:stretch/>
        </p:blipFill>
        <p:spPr>
          <a:xfrm>
            <a:off x="820525" y="3349896"/>
            <a:ext cx="1667779" cy="161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5">
            <a:alphaModFix/>
          </a:blip>
          <a:srcRect b="0" l="0" r="13329" t="0"/>
          <a:stretch/>
        </p:blipFill>
        <p:spPr>
          <a:xfrm>
            <a:off x="820525" y="1737057"/>
            <a:ext cx="1667779" cy="16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6">
            <a:alphaModFix/>
          </a:blip>
          <a:srcRect b="0" l="0" r="13329" t="0"/>
          <a:stretch/>
        </p:blipFill>
        <p:spPr>
          <a:xfrm>
            <a:off x="820525" y="180774"/>
            <a:ext cx="1667779" cy="161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2"/>
          <p:cNvPicPr preferRelativeResize="0"/>
          <p:nvPr/>
        </p:nvPicPr>
        <p:blipFill rotWithShape="1">
          <a:blip r:embed="rId7">
            <a:alphaModFix/>
          </a:blip>
          <a:srcRect b="0" l="0" r="13329" t="0"/>
          <a:stretch/>
        </p:blipFill>
        <p:spPr>
          <a:xfrm>
            <a:off x="5505068" y="3349885"/>
            <a:ext cx="1667779" cy="16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2"/>
          <p:cNvPicPr preferRelativeResize="0"/>
          <p:nvPr/>
        </p:nvPicPr>
        <p:blipFill rotWithShape="1">
          <a:blip r:embed="rId8">
            <a:alphaModFix/>
          </a:blip>
          <a:srcRect b="0" l="0" r="13329" t="0"/>
          <a:stretch/>
        </p:blipFill>
        <p:spPr>
          <a:xfrm>
            <a:off x="5505071" y="1737057"/>
            <a:ext cx="1667779" cy="161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2"/>
          <p:cNvPicPr preferRelativeResize="0"/>
          <p:nvPr/>
        </p:nvPicPr>
        <p:blipFill rotWithShape="1">
          <a:blip r:embed="rId7">
            <a:alphaModFix/>
          </a:blip>
          <a:srcRect b="63777" l="86883" r="169" t="0"/>
          <a:stretch/>
        </p:blipFill>
        <p:spPr>
          <a:xfrm>
            <a:off x="144425" y="124225"/>
            <a:ext cx="606689" cy="144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8300" y="286750"/>
            <a:ext cx="1477751" cy="150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8305" y="1934506"/>
            <a:ext cx="1477750" cy="1415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8300" y="3445103"/>
            <a:ext cx="1477750" cy="142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45000" y="376829"/>
            <a:ext cx="1477749" cy="140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45000" y="1955586"/>
            <a:ext cx="1477750" cy="144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45000" y="3580874"/>
            <a:ext cx="1372440" cy="13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2"/>
          <p:cNvSpPr txBox="1"/>
          <p:nvPr/>
        </p:nvSpPr>
        <p:spPr>
          <a:xfrm>
            <a:off x="3885750" y="1563900"/>
            <a:ext cx="1372500" cy="20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Number of north/south windows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influences </a:t>
            </a: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orientation effect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on performance </a:t>
            </a: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variability</a:t>
            </a:r>
            <a:endParaRPr b="1"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63" name="Google Shape;763;p62"/>
          <p:cNvSpPr txBox="1"/>
          <p:nvPr/>
        </p:nvSpPr>
        <p:spPr>
          <a:xfrm>
            <a:off x="3850500" y="180769"/>
            <a:ext cx="1443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More variable</a:t>
            </a:r>
            <a:endParaRPr b="1" sz="1300" u="sng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64" name="Google Shape;764;p62"/>
          <p:cNvSpPr txBox="1"/>
          <p:nvPr/>
        </p:nvSpPr>
        <p:spPr>
          <a:xfrm>
            <a:off x="3850500" y="4554619"/>
            <a:ext cx="1443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Less variable</a:t>
            </a:r>
            <a:endParaRPr b="1" sz="1300" u="sng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65" name="Google Shape;765;p62"/>
          <p:cNvSpPr/>
          <p:nvPr/>
        </p:nvSpPr>
        <p:spPr>
          <a:xfrm>
            <a:off x="4117050" y="493675"/>
            <a:ext cx="909900" cy="184800"/>
          </a:xfrm>
          <a:prstGeom prst="leftArrow">
            <a:avLst>
              <a:gd fmla="val 38447" name="adj1"/>
              <a:gd fmla="val 176935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766" name="Google Shape;766;p62"/>
          <p:cNvSpPr/>
          <p:nvPr/>
        </p:nvSpPr>
        <p:spPr>
          <a:xfrm rot="10797733">
            <a:off x="4117049" y="4293326"/>
            <a:ext cx="909900" cy="184800"/>
          </a:xfrm>
          <a:prstGeom prst="leftArrow">
            <a:avLst>
              <a:gd fmla="val 38447" name="adj1"/>
              <a:gd fmla="val 176935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3"/>
          <p:cNvSpPr/>
          <p:nvPr/>
        </p:nvSpPr>
        <p:spPr>
          <a:xfrm rot="5400000">
            <a:off x="2299392" y="293109"/>
            <a:ext cx="853729" cy="3629660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3"/>
          <p:cNvSpPr/>
          <p:nvPr/>
        </p:nvSpPr>
        <p:spPr>
          <a:xfrm flipH="1" rot="-5400000">
            <a:off x="5990882" y="293109"/>
            <a:ext cx="853729" cy="362966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3"/>
          <p:cNvSpPr txBox="1"/>
          <p:nvPr>
            <p:ph idx="4294967295" type="ctrTitle"/>
          </p:nvPr>
        </p:nvSpPr>
        <p:spPr>
          <a:xfrm>
            <a:off x="1642302" y="1749200"/>
            <a:ext cx="28071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Minimal effect</a:t>
            </a:r>
            <a:r>
              <a:rPr b="0" lang="es" sz="1800">
                <a:solidFill>
                  <a:schemeClr val="lt1"/>
                </a:solidFill>
              </a:rPr>
              <a:t> on even distribution/dark corners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774" name="Google Shape;774;p63"/>
          <p:cNvSpPr txBox="1"/>
          <p:nvPr>
            <p:ph idx="4294967295" type="ctrTitle"/>
          </p:nvPr>
        </p:nvSpPr>
        <p:spPr>
          <a:xfrm>
            <a:off x="4697863" y="1729200"/>
            <a:ext cx="29703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Winter</a:t>
            </a:r>
            <a:r>
              <a:rPr b="0" lang="es" sz="1800">
                <a:solidFill>
                  <a:schemeClr val="lt1"/>
                </a:solidFill>
              </a:rPr>
              <a:t> </a:t>
            </a:r>
            <a:r>
              <a:rPr lang="es" sz="1800">
                <a:solidFill>
                  <a:schemeClr val="lt1"/>
                </a:solidFill>
              </a:rPr>
              <a:t>sun</a:t>
            </a:r>
            <a:r>
              <a:rPr b="0" lang="es" sz="1800">
                <a:solidFill>
                  <a:schemeClr val="lt1"/>
                </a:solidFill>
              </a:rPr>
              <a:t> decreases DA </a:t>
            </a:r>
            <a:r>
              <a:rPr lang="es" sz="1800" u="sng">
                <a:solidFill>
                  <a:schemeClr val="lt1"/>
                </a:solidFill>
              </a:rPr>
              <a:t>significantly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75" name="Google Shape;775;p63"/>
          <p:cNvSpPr/>
          <p:nvPr/>
        </p:nvSpPr>
        <p:spPr>
          <a:xfrm rot="5400000">
            <a:off x="2299392" y="2079856"/>
            <a:ext cx="853729" cy="3629660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3"/>
          <p:cNvSpPr/>
          <p:nvPr/>
        </p:nvSpPr>
        <p:spPr>
          <a:xfrm flipH="1" rot="-5400000">
            <a:off x="5990882" y="1186488"/>
            <a:ext cx="853729" cy="362966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3"/>
          <p:cNvSpPr/>
          <p:nvPr/>
        </p:nvSpPr>
        <p:spPr>
          <a:xfrm flipH="1" rot="-5400000">
            <a:off x="5990882" y="2079856"/>
            <a:ext cx="853729" cy="362966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3"/>
          <p:cNvSpPr/>
          <p:nvPr/>
        </p:nvSpPr>
        <p:spPr>
          <a:xfrm rot="5400000">
            <a:off x="2299392" y="1186488"/>
            <a:ext cx="853729" cy="3629660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3"/>
          <p:cNvSpPr txBox="1"/>
          <p:nvPr>
            <p:ph idx="4294967295" type="ctrTitle"/>
          </p:nvPr>
        </p:nvSpPr>
        <p:spPr>
          <a:xfrm>
            <a:off x="1642300" y="2665452"/>
            <a:ext cx="2807100" cy="6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solidFill>
                  <a:schemeClr val="lt1"/>
                </a:solidFill>
              </a:rPr>
              <a:t>Windows </a:t>
            </a:r>
            <a:r>
              <a:rPr lang="es" sz="1800">
                <a:solidFill>
                  <a:schemeClr val="lt1"/>
                </a:solidFill>
              </a:rPr>
              <a:t>do not </a:t>
            </a:r>
            <a:r>
              <a:rPr lang="es" sz="1800" u="sng">
                <a:solidFill>
                  <a:schemeClr val="lt1"/>
                </a:solidFill>
              </a:rPr>
              <a:t>need</a:t>
            </a:r>
            <a:r>
              <a:rPr b="0" lang="es" sz="1800">
                <a:solidFill>
                  <a:schemeClr val="lt1"/>
                </a:solidFill>
              </a:rPr>
              <a:t> to be </a:t>
            </a:r>
            <a:r>
              <a:rPr lang="es" sz="1800">
                <a:solidFill>
                  <a:schemeClr val="lt1"/>
                </a:solidFill>
              </a:rPr>
              <a:t>evenly spaced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80" name="Google Shape;780;p63"/>
          <p:cNvSpPr txBox="1"/>
          <p:nvPr>
            <p:ph idx="4294967295" type="ctrTitle"/>
          </p:nvPr>
        </p:nvSpPr>
        <p:spPr>
          <a:xfrm>
            <a:off x="1479100" y="3544075"/>
            <a:ext cx="29703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Consecutive</a:t>
            </a:r>
            <a:r>
              <a:rPr b="0" lang="es" sz="1800">
                <a:solidFill>
                  <a:schemeClr val="lt1"/>
                </a:solidFill>
              </a:rPr>
              <a:t> and </a:t>
            </a:r>
            <a:r>
              <a:rPr lang="es" sz="1800">
                <a:solidFill>
                  <a:schemeClr val="lt1"/>
                </a:solidFill>
              </a:rPr>
              <a:t>corner windows</a:t>
            </a:r>
            <a:r>
              <a:rPr b="0" lang="es" sz="1800">
                <a:solidFill>
                  <a:schemeClr val="lt1"/>
                </a:solidFill>
              </a:rPr>
              <a:t> can be effective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781" name="Google Shape;781;p63"/>
          <p:cNvSpPr txBox="1"/>
          <p:nvPr>
            <p:ph idx="4294967295" type="ctrTitle"/>
          </p:nvPr>
        </p:nvSpPr>
        <p:spPr>
          <a:xfrm>
            <a:off x="4779477" y="2620225"/>
            <a:ext cx="31494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Unit length </a:t>
            </a:r>
            <a:r>
              <a:rPr b="0" lang="es" sz="1700">
                <a:solidFill>
                  <a:schemeClr val="lt1"/>
                </a:solidFill>
              </a:rPr>
              <a:t>is better aligned with </a:t>
            </a:r>
            <a:r>
              <a:rPr lang="es" sz="1700">
                <a:solidFill>
                  <a:schemeClr val="lt1"/>
                </a:solidFill>
              </a:rPr>
              <a:t>east/west windows</a:t>
            </a:r>
            <a:endParaRPr sz="1700" u="sng">
              <a:solidFill>
                <a:schemeClr val="lt1"/>
              </a:solidFill>
            </a:endParaRPr>
          </a:p>
        </p:txBody>
      </p:sp>
      <p:sp>
        <p:nvSpPr>
          <p:cNvPr id="782" name="Google Shape;782;p63"/>
          <p:cNvSpPr txBox="1"/>
          <p:nvPr>
            <p:ph idx="4294967295" type="ctrTitle"/>
          </p:nvPr>
        </p:nvSpPr>
        <p:spPr>
          <a:xfrm>
            <a:off x="4735350" y="3592113"/>
            <a:ext cx="33648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Number of north/south windows </a:t>
            </a:r>
            <a:r>
              <a:rPr b="0" lang="es" sz="1500">
                <a:solidFill>
                  <a:schemeClr val="lt1"/>
                </a:solidFill>
              </a:rPr>
              <a:t>affect</a:t>
            </a:r>
            <a:r>
              <a:rPr b="0" lang="es" sz="1500">
                <a:solidFill>
                  <a:schemeClr val="lt1"/>
                </a:solidFill>
              </a:rPr>
              <a:t> performance </a:t>
            </a:r>
            <a:r>
              <a:rPr lang="es" sz="1500">
                <a:solidFill>
                  <a:schemeClr val="lt1"/>
                </a:solidFill>
              </a:rPr>
              <a:t>variability</a:t>
            </a:r>
            <a:r>
              <a:rPr b="0" lang="es" sz="1500">
                <a:solidFill>
                  <a:schemeClr val="lt1"/>
                </a:solidFill>
              </a:rPr>
              <a:t> </a:t>
            </a:r>
            <a:endParaRPr b="0" sz="1500">
              <a:solidFill>
                <a:schemeClr val="lt1"/>
              </a:solidFill>
            </a:endParaRPr>
          </a:p>
        </p:txBody>
      </p:sp>
      <p:sp>
        <p:nvSpPr>
          <p:cNvPr id="783" name="Google Shape;783;p63"/>
          <p:cNvSpPr txBox="1"/>
          <p:nvPr>
            <p:ph idx="4294967295" type="ctrTitle"/>
          </p:nvPr>
        </p:nvSpPr>
        <p:spPr>
          <a:xfrm>
            <a:off x="1560700" y="1129263"/>
            <a:ext cx="29703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solidFill>
                  <a:schemeClr val="dk2"/>
                </a:solidFill>
              </a:rPr>
              <a:t>Window configuration</a:t>
            </a:r>
            <a:endParaRPr b="0" sz="1800">
              <a:solidFill>
                <a:schemeClr val="dk2"/>
              </a:solidFill>
            </a:endParaRPr>
          </a:p>
        </p:txBody>
      </p:sp>
      <p:sp>
        <p:nvSpPr>
          <p:cNvPr id="784" name="Google Shape;784;p63"/>
          <p:cNvSpPr txBox="1"/>
          <p:nvPr>
            <p:ph idx="4294967295" type="ctrTitle"/>
          </p:nvPr>
        </p:nvSpPr>
        <p:spPr>
          <a:xfrm>
            <a:off x="5066113" y="1153333"/>
            <a:ext cx="23601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1800">
                <a:solidFill>
                  <a:schemeClr val="dk2"/>
                </a:solidFill>
              </a:rPr>
              <a:t>Orientation</a:t>
            </a:r>
            <a:endParaRPr b="0" sz="1800">
              <a:solidFill>
                <a:schemeClr val="dk2"/>
              </a:solidFill>
            </a:endParaRPr>
          </a:p>
        </p:txBody>
      </p:sp>
      <p:sp>
        <p:nvSpPr>
          <p:cNvPr id="785" name="Google Shape;78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86" name="Google Shape;786;p63"/>
          <p:cNvSpPr txBox="1"/>
          <p:nvPr>
            <p:ph idx="4294967295" type="ctrTitle"/>
          </p:nvPr>
        </p:nvSpPr>
        <p:spPr>
          <a:xfrm>
            <a:off x="3086850" y="371773"/>
            <a:ext cx="29703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u="sng">
                <a:solidFill>
                  <a:schemeClr val="dk2"/>
                </a:solidFill>
              </a:rPr>
              <a:t>Insights</a:t>
            </a:r>
            <a:endParaRPr sz="40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4"/>
          <p:cNvSpPr/>
          <p:nvPr/>
        </p:nvSpPr>
        <p:spPr>
          <a:xfrm rot="-5400000">
            <a:off x="6752775" y="-115368"/>
            <a:ext cx="758700" cy="412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93" name="Google Shape;793;p64"/>
          <p:cNvSpPr/>
          <p:nvPr/>
        </p:nvSpPr>
        <p:spPr>
          <a:xfrm flipH="1" rot="-5400000">
            <a:off x="1771925" y="1725294"/>
            <a:ext cx="712500" cy="437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64"/>
          <p:cNvSpPr/>
          <p:nvPr/>
        </p:nvSpPr>
        <p:spPr>
          <a:xfrm flipH="1">
            <a:off x="6173775" y="2087738"/>
            <a:ext cx="2644500" cy="5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5" name="Google Shape;795;p64"/>
          <p:cNvSpPr txBox="1"/>
          <p:nvPr>
            <p:ph idx="4" type="ctrTitle"/>
          </p:nvPr>
        </p:nvSpPr>
        <p:spPr>
          <a:xfrm flipH="1">
            <a:off x="6079153" y="2236388"/>
            <a:ext cx="2644500" cy="384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</a:rPr>
              <a:t>Lack of expertise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96" name="Google Shape;796;p64"/>
          <p:cNvSpPr/>
          <p:nvPr/>
        </p:nvSpPr>
        <p:spPr>
          <a:xfrm>
            <a:off x="691415" y="3262625"/>
            <a:ext cx="2644500" cy="5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7" name="Google Shape;797;p64"/>
          <p:cNvSpPr txBox="1"/>
          <p:nvPr>
            <p:ph idx="3" type="subTitle"/>
          </p:nvPr>
        </p:nvSpPr>
        <p:spPr>
          <a:xfrm>
            <a:off x="2254025" y="1567638"/>
            <a:ext cx="2559000" cy="11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First experiences</a:t>
            </a:r>
            <a:r>
              <a:rPr lang="es" sz="1800">
                <a:solidFill>
                  <a:schemeClr val="dk1"/>
                </a:solidFill>
              </a:rPr>
              <a:t> with daylight analysis and machine learning</a:t>
            </a:r>
            <a:endParaRPr b="1" sz="18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798" name="Google Shape;798;p64"/>
          <p:cNvSpPr txBox="1"/>
          <p:nvPr>
            <p:ph idx="4" type="ctrTitle"/>
          </p:nvPr>
        </p:nvSpPr>
        <p:spPr>
          <a:xfrm>
            <a:off x="649074" y="3466024"/>
            <a:ext cx="2463600" cy="309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</a:rPr>
              <a:t>Time constraint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99" name="Google Shape;799;p64"/>
          <p:cNvSpPr txBox="1"/>
          <p:nvPr>
            <p:ph type="ctrTitle"/>
          </p:nvPr>
        </p:nvSpPr>
        <p:spPr>
          <a:xfrm>
            <a:off x="3034801" y="531175"/>
            <a:ext cx="30744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u="sng"/>
              <a:t>Limitations</a:t>
            </a:r>
            <a:endParaRPr sz="4000" u="sng"/>
          </a:p>
        </p:txBody>
      </p:sp>
      <p:sp>
        <p:nvSpPr>
          <p:cNvPr id="800" name="Google Shape;800;p64"/>
          <p:cNvSpPr txBox="1"/>
          <p:nvPr>
            <p:ph idx="3" type="subTitle"/>
          </p:nvPr>
        </p:nvSpPr>
        <p:spPr>
          <a:xfrm>
            <a:off x="4549300" y="3337350"/>
            <a:ext cx="24636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Limited data</a:t>
            </a:r>
            <a:r>
              <a:rPr lang="es" sz="1800">
                <a:solidFill>
                  <a:schemeClr val="dk1"/>
                </a:solidFill>
              </a:rPr>
              <a:t> </a:t>
            </a:r>
            <a:r>
              <a:rPr lang="es" sz="1800">
                <a:solidFill>
                  <a:schemeClr val="dk1"/>
                </a:solidFill>
              </a:rPr>
              <a:t>collection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Trial and error </a:t>
            </a:r>
            <a:r>
              <a:rPr lang="es" sz="1800">
                <a:solidFill>
                  <a:schemeClr val="dk1"/>
                </a:solidFill>
              </a:rPr>
              <a:t>takes time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5"/>
          <p:cNvSpPr txBox="1"/>
          <p:nvPr>
            <p:ph type="ctrTitle"/>
          </p:nvPr>
        </p:nvSpPr>
        <p:spPr>
          <a:xfrm>
            <a:off x="3397047" y="531150"/>
            <a:ext cx="23499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u="sng"/>
              <a:t>Outlook</a:t>
            </a:r>
            <a:endParaRPr sz="4000" u="sng"/>
          </a:p>
        </p:txBody>
      </p:sp>
      <p:sp>
        <p:nvSpPr>
          <p:cNvPr id="806" name="Google Shape;806;p65"/>
          <p:cNvSpPr/>
          <p:nvPr/>
        </p:nvSpPr>
        <p:spPr>
          <a:xfrm>
            <a:off x="7405625" y="1018650"/>
            <a:ext cx="1329600" cy="412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8" name="Google Shape;808;p65"/>
          <p:cNvSpPr/>
          <p:nvPr/>
        </p:nvSpPr>
        <p:spPr>
          <a:xfrm flipH="1">
            <a:off x="312700" y="0"/>
            <a:ext cx="1389300" cy="437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5"/>
          <p:cNvSpPr/>
          <p:nvPr/>
        </p:nvSpPr>
        <p:spPr>
          <a:xfrm flipH="1">
            <a:off x="4784575" y="1989650"/>
            <a:ext cx="3006000" cy="56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0" name="Google Shape;810;p65"/>
          <p:cNvSpPr txBox="1"/>
          <p:nvPr>
            <p:ph idx="1" type="subTitle"/>
          </p:nvPr>
        </p:nvSpPr>
        <p:spPr>
          <a:xfrm flipH="1">
            <a:off x="4389300" y="2792450"/>
            <a:ext cx="2732700" cy="18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Catamaran"/>
                <a:ea typeface="Catamaran"/>
                <a:cs typeface="Catamaran"/>
                <a:sym typeface="Catamaran"/>
              </a:rPr>
              <a:t>U</a:t>
            </a:r>
            <a:r>
              <a:rPr b="1" lang="es" sz="1900">
                <a:latin typeface="Catamaran"/>
                <a:ea typeface="Catamaran"/>
                <a:cs typeface="Catamaran"/>
                <a:sym typeface="Catamaran"/>
              </a:rPr>
              <a:t>ser-friendly </a:t>
            </a:r>
            <a:r>
              <a:rPr lang="es" sz="1900"/>
              <a:t>system</a:t>
            </a:r>
            <a:r>
              <a:rPr lang="es" sz="1900"/>
              <a:t> for </a:t>
            </a:r>
            <a:r>
              <a:rPr b="1" lang="es" sz="1900">
                <a:latin typeface="Catamaran"/>
                <a:ea typeface="Catamaran"/>
                <a:cs typeface="Catamaran"/>
                <a:sym typeface="Catamaran"/>
              </a:rPr>
              <a:t>practical use</a:t>
            </a:r>
            <a:endParaRPr b="1" sz="1900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Can be </a:t>
            </a:r>
            <a:r>
              <a:rPr b="1" lang="es" sz="1900">
                <a:latin typeface="Catamaran"/>
                <a:ea typeface="Catamaran"/>
                <a:cs typeface="Catamaran"/>
                <a:sym typeface="Catamaran"/>
              </a:rPr>
              <a:t>applied</a:t>
            </a:r>
            <a:r>
              <a:rPr lang="es" sz="1900"/>
              <a:t> to other types of modular shelters</a:t>
            </a:r>
            <a:endParaRPr sz="1900"/>
          </a:p>
        </p:txBody>
      </p:sp>
      <p:sp>
        <p:nvSpPr>
          <p:cNvPr id="811" name="Google Shape;811;p65"/>
          <p:cNvSpPr txBox="1"/>
          <p:nvPr>
            <p:ph idx="4" type="ctrTitle"/>
          </p:nvPr>
        </p:nvSpPr>
        <p:spPr>
          <a:xfrm flipH="1">
            <a:off x="4307462" y="2138300"/>
            <a:ext cx="33885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</a:rPr>
              <a:t>Interactive system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812" name="Google Shape;812;p65"/>
          <p:cNvSpPr/>
          <p:nvPr/>
        </p:nvSpPr>
        <p:spPr>
          <a:xfrm>
            <a:off x="1271080" y="1187050"/>
            <a:ext cx="1884900" cy="56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3" name="Google Shape;813;p65"/>
          <p:cNvSpPr txBox="1"/>
          <p:nvPr>
            <p:ph idx="3" type="subTitle"/>
          </p:nvPr>
        </p:nvSpPr>
        <p:spPr>
          <a:xfrm>
            <a:off x="1827300" y="1989650"/>
            <a:ext cx="2793000" cy="19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For </a:t>
            </a:r>
            <a:r>
              <a:rPr b="1" lang="es" sz="1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extensive</a:t>
            </a:r>
            <a:r>
              <a:rPr lang="es" sz="1900">
                <a:solidFill>
                  <a:schemeClr val="dk1"/>
                </a:solidFill>
              </a:rPr>
              <a:t> design exploration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Lots of </a:t>
            </a:r>
            <a:r>
              <a:rPr b="1" lang="es" sz="19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factors compound</a:t>
            </a:r>
            <a:endParaRPr b="1" sz="19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814" name="Google Shape;814;p65"/>
          <p:cNvSpPr txBox="1"/>
          <p:nvPr>
            <p:ph idx="4" type="ctrTitle"/>
          </p:nvPr>
        </p:nvSpPr>
        <p:spPr>
          <a:xfrm>
            <a:off x="1240900" y="1390449"/>
            <a:ext cx="1755900" cy="3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</a:rPr>
              <a:t>More data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6"/>
          <p:cNvSpPr/>
          <p:nvPr/>
        </p:nvSpPr>
        <p:spPr>
          <a:xfrm>
            <a:off x="1248425" y="2525049"/>
            <a:ext cx="3135900" cy="76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6"/>
          <p:cNvSpPr txBox="1"/>
          <p:nvPr>
            <p:ph type="ctrTitle"/>
          </p:nvPr>
        </p:nvSpPr>
        <p:spPr>
          <a:xfrm>
            <a:off x="3004050" y="373763"/>
            <a:ext cx="31359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u="sng"/>
              <a:t>Significance</a:t>
            </a:r>
            <a:endParaRPr sz="4000" u="sng"/>
          </a:p>
        </p:txBody>
      </p:sp>
      <p:sp>
        <p:nvSpPr>
          <p:cNvPr id="821" name="Google Shape;821;p66"/>
          <p:cNvSpPr txBox="1"/>
          <p:nvPr>
            <p:ph type="ctrTitle"/>
          </p:nvPr>
        </p:nvSpPr>
        <p:spPr>
          <a:xfrm>
            <a:off x="1401275" y="2511927"/>
            <a:ext cx="28302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Avoid unit</a:t>
            </a:r>
            <a:r>
              <a:rPr lang="es" sz="1800">
                <a:solidFill>
                  <a:schemeClr val="lt1"/>
                </a:solidFill>
              </a:rPr>
              <a:t> </a:t>
            </a:r>
            <a:r>
              <a:rPr lang="es" sz="1800">
                <a:solidFill>
                  <a:schemeClr val="lt1"/>
                </a:solidFill>
              </a:rPr>
              <a:t>disuse</a:t>
            </a:r>
            <a:r>
              <a:rPr b="0" lang="es" sz="1800">
                <a:solidFill>
                  <a:schemeClr val="lt1"/>
                </a:solidFill>
              </a:rPr>
              <a:t> through quality control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822" name="Google Shape;822;p66"/>
          <p:cNvSpPr/>
          <p:nvPr/>
        </p:nvSpPr>
        <p:spPr>
          <a:xfrm>
            <a:off x="1248413" y="1442850"/>
            <a:ext cx="3135900" cy="76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6"/>
          <p:cNvSpPr txBox="1"/>
          <p:nvPr>
            <p:ph type="ctrTitle"/>
          </p:nvPr>
        </p:nvSpPr>
        <p:spPr>
          <a:xfrm>
            <a:off x="1401263" y="1416599"/>
            <a:ext cx="28302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Decrease dependence</a:t>
            </a:r>
            <a:r>
              <a:rPr b="0" lang="es" sz="1800">
                <a:solidFill>
                  <a:schemeClr val="lt1"/>
                </a:solidFill>
              </a:rPr>
              <a:t> on solar panels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824" name="Google Shape;824;p66"/>
          <p:cNvSpPr/>
          <p:nvPr/>
        </p:nvSpPr>
        <p:spPr>
          <a:xfrm>
            <a:off x="1248400" y="3646648"/>
            <a:ext cx="3135900" cy="7632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6"/>
          <p:cNvSpPr txBox="1"/>
          <p:nvPr>
            <p:ph type="ctrTitle"/>
          </p:nvPr>
        </p:nvSpPr>
        <p:spPr>
          <a:xfrm>
            <a:off x="1248400" y="3646650"/>
            <a:ext cx="3135900" cy="763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Ensure health</a:t>
            </a:r>
            <a:r>
              <a:rPr b="0" lang="es" sz="1800">
                <a:solidFill>
                  <a:schemeClr val="lt1"/>
                </a:solidFill>
              </a:rPr>
              <a:t>, safety, and productivity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826" name="Google Shape;826;p66"/>
          <p:cNvSpPr/>
          <p:nvPr/>
        </p:nvSpPr>
        <p:spPr>
          <a:xfrm>
            <a:off x="4759625" y="3643349"/>
            <a:ext cx="3135900" cy="76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6"/>
          <p:cNvSpPr txBox="1"/>
          <p:nvPr>
            <p:ph type="ctrTitle"/>
          </p:nvPr>
        </p:nvSpPr>
        <p:spPr>
          <a:xfrm>
            <a:off x="4912475" y="3643348"/>
            <a:ext cx="28302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Enhance efficiency</a:t>
            </a:r>
            <a:r>
              <a:rPr b="0" lang="es" sz="1800">
                <a:solidFill>
                  <a:schemeClr val="lt1"/>
                </a:solidFill>
              </a:rPr>
              <a:t> of daylight analysis tools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828" name="Google Shape;828;p66"/>
          <p:cNvSpPr/>
          <p:nvPr/>
        </p:nvSpPr>
        <p:spPr>
          <a:xfrm>
            <a:off x="4759638" y="1459261"/>
            <a:ext cx="3135900" cy="76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6"/>
          <p:cNvSpPr txBox="1"/>
          <p:nvPr>
            <p:ph type="ctrTitle"/>
          </p:nvPr>
        </p:nvSpPr>
        <p:spPr>
          <a:xfrm>
            <a:off x="4912488" y="1446139"/>
            <a:ext cx="28302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Leverage modularity</a:t>
            </a:r>
            <a:r>
              <a:rPr b="0" lang="es" sz="1800">
                <a:solidFill>
                  <a:schemeClr val="lt1"/>
                </a:solidFill>
              </a:rPr>
              <a:t> for future-proof design</a:t>
            </a:r>
            <a:endParaRPr b="0" sz="1800">
              <a:solidFill>
                <a:schemeClr val="lt1"/>
              </a:solidFill>
            </a:endParaRPr>
          </a:p>
        </p:txBody>
      </p:sp>
      <p:sp>
        <p:nvSpPr>
          <p:cNvPr id="830" name="Google Shape;830;p66"/>
          <p:cNvSpPr/>
          <p:nvPr/>
        </p:nvSpPr>
        <p:spPr>
          <a:xfrm>
            <a:off x="4759650" y="2551300"/>
            <a:ext cx="3135900" cy="76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6"/>
          <p:cNvSpPr txBox="1"/>
          <p:nvPr>
            <p:ph type="ctrTitle"/>
          </p:nvPr>
        </p:nvSpPr>
        <p:spPr>
          <a:xfrm>
            <a:off x="4912500" y="2525049"/>
            <a:ext cx="28302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Improve response</a:t>
            </a:r>
            <a:r>
              <a:rPr b="0" lang="es" sz="1800">
                <a:solidFill>
                  <a:schemeClr val="lt1"/>
                </a:solidFill>
              </a:rPr>
              <a:t> to any given emergency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832" name="Google Shape;832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7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7"/>
          <p:cNvSpPr txBox="1"/>
          <p:nvPr>
            <p:ph type="ctrTitle"/>
          </p:nvPr>
        </p:nvSpPr>
        <p:spPr>
          <a:xfrm>
            <a:off x="1201600" y="2409300"/>
            <a:ext cx="2544000" cy="61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Thank you!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839" name="Google Shape;83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8"/>
          <p:cNvSpPr txBox="1"/>
          <p:nvPr>
            <p:ph type="ctrTitle"/>
          </p:nvPr>
        </p:nvSpPr>
        <p:spPr>
          <a:xfrm>
            <a:off x="321759" y="8373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  <p:sp>
        <p:nvSpPr>
          <p:cNvPr id="845" name="Google Shape;845;p68"/>
          <p:cNvSpPr txBox="1"/>
          <p:nvPr>
            <p:ph idx="2" type="subTitle"/>
          </p:nvPr>
        </p:nvSpPr>
        <p:spPr>
          <a:xfrm>
            <a:off x="238250" y="439725"/>
            <a:ext cx="8905800" cy="4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Better Shelter. (2022). Annual review 2022. Global Compact Communication on Progress.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https://bettershelter.org/wp-content/uploads/2023/07/2022_Annual-review-FINAL-for-design-Better_Shelter-078-01-1.pdf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Brownell, E. (2020, April 1). Better Shelter.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https://ebrownell.com/wp-content/uploads/2020/04/1.-brownell-better-shelter-proofs-2019.pdf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Cerini, M. (2023, August 31). Home in a box: Rethinking disaster relief, IKEA style. CNN.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https://edition.cnn.com/style/better-shelter-home-disaster-ikea-dfi/index.html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Dunn, E. C. (2015, October). Ikea’s Flat-Pack Shelters for Refugees Are Better Than Tents—but Still Worse Than Houses. Slate Magazine.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https://slate.com/technology/2015/10/ikea-gives-10000-flat-pack-shelters-for-refugees.html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Dyvik, E. H. (2023, December 11). Major refugee-hosting countries worldwide 2023. Statista.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https://www.statista.com/statistics/263423/major-refugee-hosting-countries-worldwide/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Fairs, M. (2017, April 27). IKEA refugee shelter to be redesigned following safety fears and design flaws. Dezeen.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https://www.dezeen.com/2017/04/27/ikea-unhcr-refugee-better-shelter-redesign-safety-fears-flaws/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Goyal, B. (2020, August 15). Introduction to GANs - Analytics Vidhya - Medium. Medium; Analytics Vidhya. </a:t>
            </a:r>
            <a:r>
              <a:rPr lang="es" sz="1100" u="sng">
                <a:solidFill>
                  <a:schemeClr val="hlink"/>
                </a:solidFill>
                <a:latin typeface="Livvic"/>
                <a:ea typeface="Livvic"/>
                <a:cs typeface="Livvic"/>
                <a:sym typeface="Livvic"/>
                <a:hlinkClick r:id="rId9"/>
              </a:rPr>
              <a:t>https://medium.com/analytics-vidhya/introduction-to-gans-38a7a990a538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Housing Innovation Collaborative. (2023, July 26). Better Shelter RHU 1.2. Housing Innovation Collaborative.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https://housinginnovation.co/rapidshelter/rhu1-2/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IRC. (2023, June 13). 110 million people displaced around the world: get the facts. IRC.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https://www.rescue.org/article/110-million-people-displaced-around-world-get-facts#:~:text=With%20over%20110%20million%20people,the%20country%20that%20resettle%20refugees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Jahre, M., et al. (2018, March 9). Approaches to the design of refugee camps: An empirical study in Kenya, Ethiopia, Greece, and Turkey. Journal of Humanitarian Logistics and Supply Chain Management, 8(3), 323–345.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https://doi.org/10.1108//JHLSCM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Johnson, N. (2015). Construction &amp; Architecture News. Architecture &amp; Design.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https://www.architectureanddesign.com.au/news/ikea-produces-10-000-flat-pack-shelters-for-un-ref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Kaminska, A. (2020). Impact of Building Orientation on Daylight Availability and Energy Savings Potential in an Academic Classroom. Energies, 13(18), 4916–4916.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https://doi.org/10.3390/en13184916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Köppen, W. (1936). Das geographische System der Klimate [The geographic system of climates]. Vol. 1. Berlin: Borntraeger.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https://koeppen-geiger.vu-wien.ac.at/pdf/Koppen_1936.pdf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46" name="Google Shape;84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9"/>
          <p:cNvSpPr txBox="1"/>
          <p:nvPr>
            <p:ph idx="2" type="subTitle"/>
          </p:nvPr>
        </p:nvSpPr>
        <p:spPr>
          <a:xfrm>
            <a:off x="238250" y="439725"/>
            <a:ext cx="8867100" cy="4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Kumar, M. (2023, April 7). Illuminance Levels Indoors: Your Standard Lux Level Chart‍. Prana Air.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https://www.pranaair.com/blog/illuminance-levels-indoors-the-standard-lux-levels/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Laylin, T. (2014, March 15). 10 refugee shelters we hate to love. Green Prophet. </a:t>
            </a:r>
            <a:r>
              <a:rPr lang="es" sz="1100" u="sng">
                <a:latin typeface="Livvic"/>
                <a:ea typeface="Livvic"/>
                <a:cs typeface="Livvic"/>
                <a:sym typeface="Livvic"/>
                <a:hlinkClick r:id="rId4"/>
              </a:rPr>
              <a:t>https://www.greenprophet.com/2014/03/pros-and-cons-10-refugee-shelters/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Munoz, C., Esquivias, P. M., David Moreno Rangel, &amp; Navarro, J. (2014, June). Climate-based daylighting analysis for the effects of location, orientation and obstruction. ResearchGate; SAGE.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https://www.researchgate.net/publication/273592036_Climate-based_daylighting_analysis_for_the_effects_of_location_orientation_and_obstruction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Peters, A. (2021, February 10). These quick-build disaster shelters can later become permanent houses. Fast Company.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https://www.fastcompany.com/90602483/these-quick-build-disaster-shelters-can-later-become-permanent-houses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Phung, &amp; Rhee. (2019, October 23). A High-Accuracy Model Average Ensemble of Convolutional Neural Networks for Classification of Cloud Image... ResearchGate; MDPI. </a:t>
            </a:r>
            <a:r>
              <a:rPr lang="es" sz="1100" u="sng">
                <a:solidFill>
                  <a:schemeClr val="hlink"/>
                </a:solidFill>
                <a:latin typeface="Livvic"/>
                <a:ea typeface="Livvic"/>
                <a:cs typeface="Livvic"/>
                <a:sym typeface="Livvic"/>
                <a:hlinkClick r:id="rId7"/>
              </a:rPr>
              <a:t>https://www.researchgate.net/publication/336805909_A_High-Accuracy_Model_Average_Ensemble_of_Convolutional_Neural_Networks_for_Classification_of_Cloud_Image_Patches_on_Small_Datasets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Scott-Smith, T. (2017, December 14). A Slightly Better Shelter? Limn.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https://limn.it/articles/a-slightly-better-shelter/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Snow, S. (2013, June 26). A New Ingeniously Designed Shelter For Refugees--Made By Ikea. Fast Company.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https://www.fastcompany.com/2682416/a-new-ingeniously-designed-shelter-for-refugees-made-by-ikea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Szondy, D. (2013, July 1). Ikea’s turns its flat-pack philosophy to improving refugee shelters. New Atlas.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https://newatlas.com/ikea-refugee-shelter/28105/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Terne, M. (2022, November 28). Where we work. Better Shelter.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https://bettershelter.org/where-we-work/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UNHCR. (2015). RHU 1.2. Shelter and Settlement Section.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https://www.unhcr.org/sites/default/files/legacy-pdf/5c1127d24.pdf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UNHCR (2023). Refugee Data Finder. </a:t>
            </a:r>
            <a:r>
              <a:rPr lang="es" sz="1100" u="sng">
                <a:solidFill>
                  <a:schemeClr val="hlink"/>
                </a:solidFill>
                <a:latin typeface="Livvic"/>
                <a:ea typeface="Livvic"/>
                <a:cs typeface="Livvic"/>
                <a:sym typeface="Livvic"/>
                <a:hlinkClick r:id="rId13"/>
              </a:rPr>
              <a:t>https://www.unhcr.org/refugee-statistics/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Wainwright, O. (2017, January 27). Why Ikea’s flatpack refugee shelter won design of the year. The Guardian. </a:t>
            </a:r>
            <a:r>
              <a:rPr lang="es" sz="1100" u="sng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https://www.theguardian.com/artanddesign/2017/jan/27/why-ikea-flatpack-refugee-shelter-won-design-of-the-year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solidFill>
                <a:srgbClr val="000000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Zomorodian, Z., Korsavi, S., &amp; Tahsildoost, M. (2016). The effect of window configuration on daylight performance in classrooms : A field and simulation study The effect of window configuration on daylight performance in classrooms: A field and simulation study. International Journal of Architectural Engineering and Urban Planning, 26(1), 15–24. </a:t>
            </a:r>
            <a:r>
              <a:rPr lang="es" sz="1100" u="sng">
                <a:solidFill>
                  <a:schemeClr val="hlink"/>
                </a:solidFill>
                <a:latin typeface="Livvic"/>
                <a:ea typeface="Livvic"/>
                <a:cs typeface="Livvic"/>
                <a:sym typeface="Livvic"/>
                <a:hlinkClick r:id="rId15"/>
              </a:rPr>
              <a:t>https://core.ac.uk/download/pdf/228155082.pdf</a:t>
            </a:r>
            <a:r>
              <a:rPr lang="es" sz="1100">
                <a:solidFill>
                  <a:srgbClr val="0000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endParaRPr sz="11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52" name="Google Shape;85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53" name="Google Shape;853;p69"/>
          <p:cNvSpPr txBox="1"/>
          <p:nvPr>
            <p:ph type="ctrTitle"/>
          </p:nvPr>
        </p:nvSpPr>
        <p:spPr>
          <a:xfrm>
            <a:off x="321759" y="8373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References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13" y="929087"/>
            <a:ext cx="8242975" cy="3139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0" y="0"/>
            <a:ext cx="12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UNHCR (2023)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6677689" y="4218850"/>
            <a:ext cx="1710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1 in 73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people forcibly displaced</a:t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1943650" y="4218850"/>
            <a:ext cx="1710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1 in 124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people forcibly displaced</a:t>
            </a:r>
            <a:endParaRPr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4727642" y="584650"/>
            <a:ext cx="1710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Highest</a:t>
            </a:r>
            <a:r>
              <a:rPr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 number since </a:t>
            </a:r>
            <a:r>
              <a:rPr b="1" lang="es" sz="1500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2000</a:t>
            </a:r>
            <a:endParaRPr b="1" sz="1500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 rotWithShape="1">
          <a:blip r:embed="rId4">
            <a:alphaModFix/>
          </a:blip>
          <a:srcRect b="6028" l="29642" r="37876" t="6221"/>
          <a:stretch/>
        </p:blipFill>
        <p:spPr>
          <a:xfrm flipH="1">
            <a:off x="3085199" y="0"/>
            <a:ext cx="31678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5">
            <a:alphaModFix/>
          </a:blip>
          <a:srcRect b="0" l="40019" r="0" t="0"/>
          <a:stretch/>
        </p:blipFill>
        <p:spPr>
          <a:xfrm>
            <a:off x="2" y="0"/>
            <a:ext cx="30851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6">
            <a:alphaModFix/>
          </a:blip>
          <a:srcRect b="11402" l="0" r="71368" t="0"/>
          <a:stretch/>
        </p:blipFill>
        <p:spPr>
          <a:xfrm>
            <a:off x="6253025" y="0"/>
            <a:ext cx="289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 rot="-5400000">
            <a:off x="4194925" y="-2144475"/>
            <a:ext cx="611400" cy="56346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1689705" y="413475"/>
            <a:ext cx="59652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Mass deployed temporary shelters</a:t>
            </a:r>
            <a:endParaRPr b="1" sz="25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9" name="Google Shape;209;p27"/>
          <p:cNvSpPr txBox="1"/>
          <p:nvPr>
            <p:ph idx="1" type="subTitle"/>
          </p:nvPr>
        </p:nvSpPr>
        <p:spPr>
          <a:xfrm>
            <a:off x="1075500" y="1355300"/>
            <a:ext cx="9342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Tents</a:t>
            </a:r>
            <a:endParaRPr sz="2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0" name="Google Shape;210;p27"/>
          <p:cNvSpPr txBox="1"/>
          <p:nvPr>
            <p:ph idx="1" type="subTitle"/>
          </p:nvPr>
        </p:nvSpPr>
        <p:spPr>
          <a:xfrm>
            <a:off x="6698625" y="1355300"/>
            <a:ext cx="21156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Ex-containers</a:t>
            </a:r>
            <a:endParaRPr sz="2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1" name="Google Shape;211;p27"/>
          <p:cNvSpPr txBox="1"/>
          <p:nvPr>
            <p:ph idx="1" type="subTitle"/>
          </p:nvPr>
        </p:nvSpPr>
        <p:spPr>
          <a:xfrm>
            <a:off x="3611313" y="1355300"/>
            <a:ext cx="21156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Panels</a:t>
            </a:r>
            <a:endParaRPr sz="20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0" y="4745950"/>
            <a:ext cx="1668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Laylin (2014)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b="6037" l="0" r="6244" t="6212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9" name="Google Shape;219;p28"/>
          <p:cNvSpPr/>
          <p:nvPr/>
        </p:nvSpPr>
        <p:spPr>
          <a:xfrm rot="-5400000">
            <a:off x="2274650" y="-1563925"/>
            <a:ext cx="611400" cy="43077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 txBox="1"/>
          <p:nvPr>
            <p:ph idx="1" type="subTitle"/>
          </p:nvPr>
        </p:nvSpPr>
        <p:spPr>
          <a:xfrm>
            <a:off x="534025" y="330575"/>
            <a:ext cx="41859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5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Relief Housing Unit (RHU)</a:t>
            </a:r>
            <a:endParaRPr b="1" sz="25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21" name="Google Shape;221;p28"/>
          <p:cNvSpPr txBox="1"/>
          <p:nvPr>
            <p:ph idx="1" type="subTitle"/>
          </p:nvPr>
        </p:nvSpPr>
        <p:spPr>
          <a:xfrm>
            <a:off x="534025" y="985675"/>
            <a:ext cx="37674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vvic"/>
              <a:buChar char="●"/>
            </a:pPr>
            <a:r>
              <a:rPr lang="es" sz="18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Long-term and </a:t>
            </a:r>
            <a:r>
              <a:rPr lang="es" sz="1800" u="sng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modular</a:t>
            </a:r>
            <a:endParaRPr sz="1800" u="sng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vvic"/>
              <a:buChar char="●"/>
            </a:pPr>
            <a:r>
              <a:rPr lang="es" sz="18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190,000 deployed since 2015</a:t>
            </a:r>
            <a:endParaRPr sz="18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vvic"/>
              <a:buChar char="●"/>
            </a:pPr>
            <a:r>
              <a:rPr lang="es" sz="1800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IKEA x UNHCR</a:t>
            </a:r>
            <a:endParaRPr sz="180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4405" y="284227"/>
            <a:ext cx="702650" cy="61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/>
        </p:nvSpPr>
        <p:spPr>
          <a:xfrm>
            <a:off x="0" y="4279150"/>
            <a:ext cx="16689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Better Shelter (2013)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Cerini (2023)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Peters (2021)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Snow (2013)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69"/>
            <a:ext cx="9144003" cy="33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5334000" y="5334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400300" y="5334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3889388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6718313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942975" y="3657600"/>
            <a:ext cx="352500" cy="9543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250515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To assemble with no tools and little labor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2486100" y="405075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EASY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5419800" y="70522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With local materials into a permanent home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5400750" y="405075"/>
            <a:ext cx="24687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UPGRADEABLE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40196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For clinics, classrooms, etc.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4000575" y="3894950"/>
            <a:ext cx="1686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EXPANDABLE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104782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Mass production and deployment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1028775" y="3894953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FAST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6858075" y="4191640"/>
            <a:ext cx="1851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For future emergencies</a:t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6839025" y="3894950"/>
            <a:ext cx="1375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REUSABLE</a:t>
            </a:r>
            <a:endParaRPr b="1" sz="18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0" y="0"/>
            <a:ext cx="16689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Better Shelter (2013)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Szondy (2013)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Wainwright (2017)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Johnson (2015)</a:t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0" l="0" r="50840" t="0"/>
          <a:stretch/>
        </p:blipFill>
        <p:spPr>
          <a:xfrm>
            <a:off x="1464823" y="0"/>
            <a:ext cx="4371125" cy="514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326" y="63"/>
            <a:ext cx="5654420" cy="514343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 rot="10800000">
            <a:off x="483400" y="541500"/>
            <a:ext cx="2459400" cy="5916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 flipH="1" rot="-5400000">
            <a:off x="995075" y="1234225"/>
            <a:ext cx="1440300" cy="2463900"/>
          </a:xfrm>
          <a:prstGeom prst="rect">
            <a:avLst/>
          </a:prstGeom>
          <a:gradFill>
            <a:gsLst>
              <a:gs pos="0">
                <a:srgbClr val="DF957A">
                  <a:alpha val="29803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 txBox="1"/>
          <p:nvPr>
            <p:ph type="ctrTitle"/>
          </p:nvPr>
        </p:nvSpPr>
        <p:spPr>
          <a:xfrm>
            <a:off x="571350" y="640600"/>
            <a:ext cx="218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30"/>
          <p:cNvSpPr txBox="1"/>
          <p:nvPr>
            <p:ph idx="1" type="subTitle"/>
          </p:nvPr>
        </p:nvSpPr>
        <p:spPr>
          <a:xfrm>
            <a:off x="819125" y="1928123"/>
            <a:ext cx="1792200" cy="10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Criticized for not meeting indoor </a:t>
            </a:r>
            <a:r>
              <a:rPr b="1" lang="es" sz="18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daylight</a:t>
            </a:r>
            <a:r>
              <a:rPr lang="es" sz="1800">
                <a:solidFill>
                  <a:schemeClr val="lt1"/>
                </a:solidFill>
              </a:rPr>
              <a:t> needs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0" y="4250700"/>
            <a:ext cx="16689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Dunn (2015)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Fairs (2017)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Scott-Smith (2017)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Livvic"/>
                <a:ea typeface="Livvic"/>
                <a:cs typeface="Livvic"/>
                <a:sym typeface="Livvic"/>
              </a:rPr>
              <a:t>Jahre et al. (2018)</a:t>
            </a:r>
            <a:endParaRPr sz="1200">
              <a:solidFill>
                <a:srgbClr val="FFFFFF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D16138"/>
      </a:accent1>
      <a:accent2>
        <a:srgbClr val="212121"/>
      </a:accent2>
      <a:accent3>
        <a:srgbClr val="DF957A"/>
      </a:accent3>
      <a:accent4>
        <a:srgbClr val="CE5123"/>
      </a:accent4>
      <a:accent5>
        <a:srgbClr val="EB845F"/>
      </a:accent5>
      <a:accent6>
        <a:srgbClr val="99634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